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302" r:id="rId3"/>
    <p:sldId id="303" r:id="rId4"/>
    <p:sldId id="320" r:id="rId5"/>
    <p:sldId id="345" r:id="rId6"/>
    <p:sldId id="325" r:id="rId7"/>
    <p:sldId id="346" r:id="rId8"/>
    <p:sldId id="326" r:id="rId9"/>
    <p:sldId id="327" r:id="rId10"/>
    <p:sldId id="348" r:id="rId11"/>
    <p:sldId id="330" r:id="rId12"/>
    <p:sldId id="344" r:id="rId13"/>
    <p:sldId id="328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9" r:id="rId26"/>
    <p:sldId id="34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7B4"/>
    <a:srgbClr val="013DA5"/>
    <a:srgbClr val="1E77B4"/>
    <a:srgbClr val="0020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/>
    <p:restoredTop sz="90052"/>
  </p:normalViewPr>
  <p:slideViewPr>
    <p:cSldViewPr snapToGrid="0">
      <p:cViewPr varScale="1">
        <p:scale>
          <a:sx n="152" d="100"/>
          <a:sy n="152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49C7F-D89C-2543-957F-9BB0564E1BF9}" type="datetimeFigureOut">
              <a:rPr lang="en-US" smtClean="0"/>
              <a:t>12/6/24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950DC-1F17-7947-BC7B-CBE8B2841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7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950DC-1F17-7947-BC7B-CBE8B28411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97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950DC-1F17-7947-BC7B-CBE8B28411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31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950DC-1F17-7947-BC7B-CBE8B28411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0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950DC-1F17-7947-BC7B-CBE8B28411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56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950DC-1F17-7947-BC7B-CBE8B28411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08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Head: Any motion without changing your position rapidly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950DC-1F17-7947-BC7B-CBE8B28411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63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Visual Inertial Odometer (</a:t>
            </a:r>
            <a:r>
              <a:rPr lang="en-US" b="1" dirty="0"/>
              <a:t>VIO</a:t>
            </a:r>
            <a:r>
              <a:rPr lang="en-US" dirty="0"/>
              <a:t>): </a:t>
            </a:r>
          </a:p>
          <a:p>
            <a:r>
              <a:rPr lang="en-US" dirty="0"/>
              <a:t>Subscribes: image and inertia </a:t>
            </a:r>
          </a:p>
          <a:p>
            <a:r>
              <a:rPr lang="en-US" dirty="0"/>
              <a:t>Triggered: CAM </a:t>
            </a:r>
          </a:p>
          <a:p>
            <a:r>
              <a:rPr lang="en-US" dirty="0"/>
              <a:t>Extracts features and estimate pose</a:t>
            </a:r>
          </a:p>
          <a:p>
            <a:r>
              <a:rPr lang="en-US" dirty="0"/>
              <a:t>Publishes: raw pose with body motion information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IMU integration (</a:t>
            </a:r>
            <a:r>
              <a:rPr lang="en-US" b="1" dirty="0" err="1"/>
              <a:t>IMUi</a:t>
            </a:r>
            <a:r>
              <a:rPr lang="en-US" dirty="0"/>
              <a:t>):</a:t>
            </a:r>
          </a:p>
          <a:p>
            <a:r>
              <a:rPr lang="en-US" dirty="0"/>
              <a:t>Subscribes: inertia </a:t>
            </a:r>
          </a:p>
          <a:p>
            <a:r>
              <a:rPr lang="en-US" dirty="0"/>
              <a:t>Triggered: IMU</a:t>
            </a:r>
          </a:p>
          <a:p>
            <a:r>
              <a:rPr lang="en-US" dirty="0"/>
              <a:t>Extrapolates the last pose from VIO with latest inertia from IMU</a:t>
            </a:r>
          </a:p>
          <a:p>
            <a:r>
              <a:rPr lang="en-US" dirty="0"/>
              <a:t>Publishes: fused pose with faster head and slower body motion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Scene Reconstruction (</a:t>
            </a:r>
            <a:r>
              <a:rPr lang="en-US" b="1" dirty="0"/>
              <a:t>SR</a:t>
            </a:r>
            <a:r>
              <a:rPr lang="en-US" dirty="0"/>
              <a:t>) + SR Rendering (</a:t>
            </a:r>
            <a:r>
              <a:rPr lang="en-US" b="1" dirty="0"/>
              <a:t>SRR</a:t>
            </a:r>
            <a:r>
              <a:rPr lang="en-US" dirty="0"/>
              <a:t>)</a:t>
            </a:r>
          </a:p>
          <a:p>
            <a:r>
              <a:rPr lang="en-US" dirty="0"/>
              <a:t>Subscribes: fused pose</a:t>
            </a:r>
          </a:p>
          <a:p>
            <a:r>
              <a:rPr lang="en-US" dirty="0"/>
              <a:t>Triggered: every 8ms</a:t>
            </a:r>
          </a:p>
          <a:p>
            <a:r>
              <a:rPr lang="en-US" dirty="0"/>
              <a:t>Calculates viewport and renders 2D frame</a:t>
            </a:r>
          </a:p>
          <a:p>
            <a:r>
              <a:rPr lang="en-US" dirty="0"/>
              <a:t>Publishes: 2D Frame (Frame)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 dirty="0"/>
            </a:br>
            <a:r>
              <a:rPr lang="en-US" dirty="0"/>
              <a:t>Asynchronous </a:t>
            </a:r>
            <a:r>
              <a:rPr lang="en-US" dirty="0" err="1"/>
              <a:t>Timewarp</a:t>
            </a:r>
            <a:r>
              <a:rPr lang="en-US" dirty="0"/>
              <a:t> (</a:t>
            </a:r>
            <a:r>
              <a:rPr lang="en-US" b="1" dirty="0"/>
              <a:t>ATW</a:t>
            </a:r>
            <a:r>
              <a:rPr lang="en-US" dirty="0"/>
              <a:t>) + ATW Rendering (</a:t>
            </a:r>
            <a:r>
              <a:rPr lang="en-US" b="1" dirty="0"/>
              <a:t>ATWR</a:t>
            </a:r>
            <a:r>
              <a:rPr lang="en-US" dirty="0"/>
              <a:t>)</a:t>
            </a:r>
          </a:p>
          <a:p>
            <a:r>
              <a:rPr lang="en-US" dirty="0"/>
              <a:t>Subscribes: 2D Frame (Frame), fused pose</a:t>
            </a:r>
          </a:p>
          <a:p>
            <a:r>
              <a:rPr lang="en-US" dirty="0"/>
              <a:t>Triggered: every 8ms</a:t>
            </a:r>
          </a:p>
          <a:p>
            <a:r>
              <a:rPr lang="en-US" dirty="0"/>
              <a:t>Leverages the latest fused pose (after SRR) to generate user’s view and reprojects the 2D frame</a:t>
            </a:r>
          </a:p>
          <a:p>
            <a:r>
              <a:rPr lang="en-US" dirty="0"/>
              <a:t>Publishes: 3D Frame (Frame)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950DC-1F17-7947-BC7B-CBE8B28411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9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A968D-401A-6C39-B235-7270177D3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A5DDF8-D07B-B9E8-6B76-09FC52A9A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AD47A6-26A4-56F7-376B-66A886B8C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Visual Inertial Odometer (</a:t>
            </a:r>
            <a:r>
              <a:rPr lang="en-US" b="1" dirty="0"/>
              <a:t>VIO</a:t>
            </a:r>
            <a:r>
              <a:rPr lang="en-US" dirty="0"/>
              <a:t>): </a:t>
            </a:r>
          </a:p>
          <a:p>
            <a:r>
              <a:rPr lang="en-US" dirty="0"/>
              <a:t>Subscribes: image and inertia </a:t>
            </a:r>
          </a:p>
          <a:p>
            <a:r>
              <a:rPr lang="en-US" dirty="0"/>
              <a:t>Triggered: CAM </a:t>
            </a:r>
          </a:p>
          <a:p>
            <a:r>
              <a:rPr lang="en-US" dirty="0"/>
              <a:t>Extracts features and estimate pose</a:t>
            </a:r>
          </a:p>
          <a:p>
            <a:r>
              <a:rPr lang="en-US" dirty="0"/>
              <a:t>Publishes: raw pose with body motion information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IMU integration (</a:t>
            </a:r>
            <a:r>
              <a:rPr lang="en-US" b="1" dirty="0" err="1"/>
              <a:t>IMUi</a:t>
            </a:r>
            <a:r>
              <a:rPr lang="en-US" dirty="0"/>
              <a:t>):</a:t>
            </a:r>
          </a:p>
          <a:p>
            <a:r>
              <a:rPr lang="en-US" dirty="0"/>
              <a:t>Subscribes: inertia </a:t>
            </a:r>
          </a:p>
          <a:p>
            <a:r>
              <a:rPr lang="en-US" dirty="0"/>
              <a:t>Triggered: IMU</a:t>
            </a:r>
          </a:p>
          <a:p>
            <a:r>
              <a:rPr lang="en-US" dirty="0"/>
              <a:t>Extrapolates the last pose from VIO with latest inertia from IMU</a:t>
            </a:r>
          </a:p>
          <a:p>
            <a:r>
              <a:rPr lang="en-US" dirty="0"/>
              <a:t>Publishes: fused pose with faster head and slower body motion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Scene Reconstruction (</a:t>
            </a:r>
            <a:r>
              <a:rPr lang="en-US" b="1" dirty="0"/>
              <a:t>SR</a:t>
            </a:r>
            <a:r>
              <a:rPr lang="en-US" dirty="0"/>
              <a:t>) + SR Rendering (</a:t>
            </a:r>
            <a:r>
              <a:rPr lang="en-US" b="1" dirty="0"/>
              <a:t>SRR</a:t>
            </a:r>
            <a:r>
              <a:rPr lang="en-US" dirty="0"/>
              <a:t>)</a:t>
            </a:r>
          </a:p>
          <a:p>
            <a:r>
              <a:rPr lang="en-US" dirty="0"/>
              <a:t>Subscribes: fused pose</a:t>
            </a:r>
          </a:p>
          <a:p>
            <a:r>
              <a:rPr lang="en-US" dirty="0"/>
              <a:t>Triggered: every 8ms</a:t>
            </a:r>
          </a:p>
          <a:p>
            <a:r>
              <a:rPr lang="en-US" dirty="0"/>
              <a:t>Calculates viewport and renders 2D frame</a:t>
            </a:r>
          </a:p>
          <a:p>
            <a:r>
              <a:rPr lang="en-US" dirty="0"/>
              <a:t>Publishes: 2D Frame (Frame)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 dirty="0"/>
            </a:br>
            <a:r>
              <a:rPr lang="en-US" dirty="0"/>
              <a:t>Asynchronous </a:t>
            </a:r>
            <a:r>
              <a:rPr lang="en-US" dirty="0" err="1"/>
              <a:t>Timewarp</a:t>
            </a:r>
            <a:r>
              <a:rPr lang="en-US" dirty="0"/>
              <a:t> (</a:t>
            </a:r>
            <a:r>
              <a:rPr lang="en-US" b="1" dirty="0"/>
              <a:t>ATW</a:t>
            </a:r>
            <a:r>
              <a:rPr lang="en-US" dirty="0"/>
              <a:t>) + ATW Rendering (</a:t>
            </a:r>
            <a:r>
              <a:rPr lang="en-US" b="1" dirty="0"/>
              <a:t>ATWR</a:t>
            </a:r>
            <a:r>
              <a:rPr lang="en-US" dirty="0"/>
              <a:t>)</a:t>
            </a:r>
          </a:p>
          <a:p>
            <a:r>
              <a:rPr lang="en-US" dirty="0"/>
              <a:t>Subscribes: 2D Frame (Frame), fused pose</a:t>
            </a:r>
          </a:p>
          <a:p>
            <a:r>
              <a:rPr lang="en-US" dirty="0"/>
              <a:t>Triggered: every 8ms</a:t>
            </a:r>
          </a:p>
          <a:p>
            <a:r>
              <a:rPr lang="en-US" dirty="0"/>
              <a:t>Leverages the latest fused pose (after SRR) to generate user’s view and reprojects the 2D frame</a:t>
            </a:r>
          </a:p>
          <a:p>
            <a:r>
              <a:rPr lang="en-US" dirty="0"/>
              <a:t>Publishes: 3D Frame (Frame)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E01AF-D38B-6570-6FB4-3EB0B4723C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950DC-1F17-7947-BC7B-CBE8B28411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09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950DC-1F17-7947-BC7B-CBE8B28411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63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950DC-1F17-7947-BC7B-CBE8B28411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98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FA261-83E7-3E3A-1433-DBAD61E37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30EB16-AF42-2E7C-C94C-26CF9BD8B6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341541-BB73-C093-E07E-6FC1030DE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3E5CC-A499-6F5A-64EB-EC0EC39A0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950DC-1F17-7947-BC7B-CBE8B28411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7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DB33BDF-8972-0369-B6D5-602E03967CF1}"/>
              </a:ext>
            </a:extLst>
          </p:cNvPr>
          <p:cNvGrpSpPr/>
          <p:nvPr userDrawn="1"/>
        </p:nvGrpSpPr>
        <p:grpSpPr>
          <a:xfrm>
            <a:off x="-18411" y="-6137"/>
            <a:ext cx="12212457" cy="6873342"/>
            <a:chOff x="-18411" y="-6137"/>
            <a:chExt cx="12212457" cy="6873342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F1D13FE-A6B8-8522-4E37-2841C54371B1}"/>
                </a:ext>
              </a:extLst>
            </p:cNvPr>
            <p:cNvSpPr/>
            <p:nvPr/>
          </p:nvSpPr>
          <p:spPr>
            <a:xfrm>
              <a:off x="-18411" y="3031635"/>
              <a:ext cx="12212457" cy="3835570"/>
            </a:xfrm>
            <a:custGeom>
              <a:avLst/>
              <a:gdLst>
                <a:gd name="connsiteX0" fmla="*/ 0 w 12212457"/>
                <a:gd name="connsiteY0" fmla="*/ 2718652 h 3835570"/>
                <a:gd name="connsiteX1" fmla="*/ 0 w 12212457"/>
                <a:gd name="connsiteY1" fmla="*/ 3835570 h 3835570"/>
                <a:gd name="connsiteX2" fmla="*/ 153423 w 12212457"/>
                <a:gd name="connsiteY2" fmla="*/ 3835570 h 3835570"/>
                <a:gd name="connsiteX3" fmla="*/ 5443442 w 12212457"/>
                <a:gd name="connsiteY3" fmla="*/ 3835570 h 3835570"/>
                <a:gd name="connsiteX4" fmla="*/ 12212457 w 12212457"/>
                <a:gd name="connsiteY4" fmla="*/ 619828 h 3835570"/>
                <a:gd name="connsiteX5" fmla="*/ 12212457 w 12212457"/>
                <a:gd name="connsiteY5" fmla="*/ 0 h 3835570"/>
                <a:gd name="connsiteX6" fmla="*/ 0 w 12212457"/>
                <a:gd name="connsiteY6" fmla="*/ 2718652 h 383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12457" h="3835570">
                  <a:moveTo>
                    <a:pt x="0" y="2718652"/>
                  </a:moveTo>
                  <a:lnTo>
                    <a:pt x="0" y="3835570"/>
                  </a:lnTo>
                  <a:lnTo>
                    <a:pt x="153423" y="3835570"/>
                  </a:lnTo>
                  <a:lnTo>
                    <a:pt x="5443442" y="3835570"/>
                  </a:lnTo>
                  <a:lnTo>
                    <a:pt x="12212457" y="619828"/>
                  </a:lnTo>
                  <a:lnTo>
                    <a:pt x="12212457" y="0"/>
                  </a:lnTo>
                  <a:lnTo>
                    <a:pt x="0" y="2718652"/>
                  </a:lnTo>
                  <a:close/>
                </a:path>
              </a:pathLst>
            </a:custGeom>
            <a:solidFill>
              <a:srgbClr val="FFB8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apezoid 6">
              <a:extLst>
                <a:ext uri="{FF2B5EF4-FFF2-40B4-BE49-F238E27FC236}">
                  <a16:creationId xmlns:a16="http://schemas.microsoft.com/office/drawing/2014/main" id="{759D73A8-330A-F254-C76D-EB0B531C9B09}"/>
                </a:ext>
              </a:extLst>
            </p:cNvPr>
            <p:cNvSpPr/>
            <p:nvPr/>
          </p:nvSpPr>
          <p:spPr>
            <a:xfrm>
              <a:off x="-18411" y="-6137"/>
              <a:ext cx="12210411" cy="5842341"/>
            </a:xfrm>
            <a:custGeom>
              <a:avLst/>
              <a:gdLst>
                <a:gd name="connsiteX0" fmla="*/ 0 w 12046760"/>
                <a:gd name="connsiteY0" fmla="*/ 5842341 h 5842341"/>
                <a:gd name="connsiteX1" fmla="*/ 1460585 w 12046760"/>
                <a:gd name="connsiteY1" fmla="*/ 0 h 5842341"/>
                <a:gd name="connsiteX2" fmla="*/ 10586175 w 12046760"/>
                <a:gd name="connsiteY2" fmla="*/ 0 h 5842341"/>
                <a:gd name="connsiteX3" fmla="*/ 12046760 w 12046760"/>
                <a:gd name="connsiteY3" fmla="*/ 5842341 h 5842341"/>
                <a:gd name="connsiteX4" fmla="*/ 0 w 12046760"/>
                <a:gd name="connsiteY4" fmla="*/ 5842341 h 5842341"/>
                <a:gd name="connsiteX0" fmla="*/ 0 w 12046760"/>
                <a:gd name="connsiteY0" fmla="*/ 5842341 h 5842341"/>
                <a:gd name="connsiteX1" fmla="*/ 12274 w 12046760"/>
                <a:gd name="connsiteY1" fmla="*/ 0 h 5842341"/>
                <a:gd name="connsiteX2" fmla="*/ 10586175 w 12046760"/>
                <a:gd name="connsiteY2" fmla="*/ 0 h 5842341"/>
                <a:gd name="connsiteX3" fmla="*/ 12046760 w 12046760"/>
                <a:gd name="connsiteY3" fmla="*/ 5842341 h 5842341"/>
                <a:gd name="connsiteX4" fmla="*/ 0 w 12046760"/>
                <a:gd name="connsiteY4" fmla="*/ 5842341 h 5842341"/>
                <a:gd name="connsiteX0" fmla="*/ 0 w 12194047"/>
                <a:gd name="connsiteY0" fmla="*/ 5842341 h 5842341"/>
                <a:gd name="connsiteX1" fmla="*/ 12274 w 12194047"/>
                <a:gd name="connsiteY1" fmla="*/ 0 h 5842341"/>
                <a:gd name="connsiteX2" fmla="*/ 12194047 w 12194047"/>
                <a:gd name="connsiteY2" fmla="*/ 6137 h 5842341"/>
                <a:gd name="connsiteX3" fmla="*/ 12046760 w 12194047"/>
                <a:gd name="connsiteY3" fmla="*/ 5842341 h 5842341"/>
                <a:gd name="connsiteX4" fmla="*/ 0 w 12194047"/>
                <a:gd name="connsiteY4" fmla="*/ 5842341 h 5842341"/>
                <a:gd name="connsiteX0" fmla="*/ 0 w 12194047"/>
                <a:gd name="connsiteY0" fmla="*/ 5842341 h 5842341"/>
                <a:gd name="connsiteX1" fmla="*/ 12274 w 12194047"/>
                <a:gd name="connsiteY1" fmla="*/ 0 h 5842341"/>
                <a:gd name="connsiteX2" fmla="*/ 12194047 w 12194047"/>
                <a:gd name="connsiteY2" fmla="*/ 6137 h 5842341"/>
                <a:gd name="connsiteX3" fmla="*/ 12194046 w 12194047"/>
                <a:gd name="connsiteY3" fmla="*/ 3080730 h 5842341"/>
                <a:gd name="connsiteX4" fmla="*/ 0 w 12194047"/>
                <a:gd name="connsiteY4" fmla="*/ 5842341 h 584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4047" h="5842341">
                  <a:moveTo>
                    <a:pt x="0" y="5842341"/>
                  </a:moveTo>
                  <a:cubicBezTo>
                    <a:pt x="4091" y="3894894"/>
                    <a:pt x="8183" y="1947447"/>
                    <a:pt x="12274" y="0"/>
                  </a:cubicBezTo>
                  <a:lnTo>
                    <a:pt x="12194047" y="6137"/>
                  </a:lnTo>
                  <a:cubicBezTo>
                    <a:pt x="12194047" y="1031001"/>
                    <a:pt x="12194046" y="2055866"/>
                    <a:pt x="12194046" y="3080730"/>
                  </a:cubicBezTo>
                  <a:lnTo>
                    <a:pt x="0" y="5842341"/>
                  </a:lnTo>
                  <a:close/>
                </a:path>
              </a:pathLst>
            </a:cu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84F78A6-3283-756A-E0D2-F22E9E028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7333" y="6349219"/>
            <a:ext cx="1244600" cy="379385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C3766383-99CE-F290-E1DB-8D8D64D4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51" y="1881291"/>
            <a:ext cx="7603582" cy="2067483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DB9450FF-5E82-8DA1-24F4-906107ED0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52" y="4064608"/>
            <a:ext cx="3277116" cy="871459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" name="Picture 19" descr="A blue and yellow sign with white text&#10;&#10;Description automatically generated">
            <a:extLst>
              <a:ext uri="{FF2B5EF4-FFF2-40B4-BE49-F238E27FC236}">
                <a16:creationId xmlns:a16="http://schemas.microsoft.com/office/drawing/2014/main" id="{1E62AAE1-CA70-3C64-A1E5-2E1D2CEA5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5273" y="6312958"/>
            <a:ext cx="461155" cy="46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34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D6EB4EE-E5B4-CAF1-6215-4D6EAEE0CC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FF2F33-D579-D072-4A8A-18B6658D34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2735" y="6366079"/>
            <a:ext cx="1244601" cy="378682"/>
          </a:xfrm>
          <a:prstGeom prst="rect">
            <a:avLst/>
          </a:prstGeom>
        </p:spPr>
      </p:pic>
      <p:pic>
        <p:nvPicPr>
          <p:cNvPr id="9" name="Picture 8" descr="A blue and yellow sign with white text&#10;&#10;Description automatically generated">
            <a:extLst>
              <a:ext uri="{FF2B5EF4-FFF2-40B4-BE49-F238E27FC236}">
                <a16:creationId xmlns:a16="http://schemas.microsoft.com/office/drawing/2014/main" id="{DB6A8BC8-C373-5957-6F7D-21D5756582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05277" y="6312958"/>
            <a:ext cx="461155" cy="461155"/>
          </a:xfrm>
          <a:prstGeom prst="rect">
            <a:avLst/>
          </a:prstGeom>
        </p:spPr>
      </p:pic>
      <p:sp>
        <p:nvSpPr>
          <p:cNvPr id="10" name="Title 15">
            <a:extLst>
              <a:ext uri="{FF2B5EF4-FFF2-40B4-BE49-F238E27FC236}">
                <a16:creationId xmlns:a16="http://schemas.microsoft.com/office/drawing/2014/main" id="{9E59410D-CE4B-2830-D432-E9393FB0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51" y="1881291"/>
            <a:ext cx="7603582" cy="2067483"/>
          </a:xfrm>
        </p:spPr>
        <p:txBody>
          <a:bodyPr>
            <a:normAutofit/>
          </a:bodyPr>
          <a:lstStyle>
            <a:lvl1pPr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C3F3F30-97B6-DFCE-EC82-C552D0A57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52" y="4064608"/>
            <a:ext cx="3277116" cy="871459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6159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F961F-B05F-0FF9-ECF8-E9D3F326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600" y="2337528"/>
            <a:ext cx="7704667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rgbClr val="013DA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0EC6065-41FD-DB87-7922-847CED9DCE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2221" y="1847902"/>
            <a:ext cx="444904" cy="203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4BCB2-ABF0-1E1D-3B96-0044AC163B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37334" y="6349219"/>
            <a:ext cx="1244600" cy="379385"/>
          </a:xfrm>
          <a:prstGeom prst="rect">
            <a:avLst/>
          </a:prstGeom>
        </p:spPr>
      </p:pic>
      <p:pic>
        <p:nvPicPr>
          <p:cNvPr id="6" name="Picture 5" descr="A blue and yellow sign with white text&#10;&#10;Description automatically generated">
            <a:extLst>
              <a:ext uri="{FF2B5EF4-FFF2-40B4-BE49-F238E27FC236}">
                <a16:creationId xmlns:a16="http://schemas.microsoft.com/office/drawing/2014/main" id="{0855D85B-A98D-79D9-A244-C0159A5DDA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05273" y="6312958"/>
            <a:ext cx="461155" cy="46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61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Title Blue">
    <p:bg>
      <p:bgPr>
        <a:solidFill>
          <a:srgbClr val="013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D053695-C3F1-243A-D233-51425D745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600" y="2337528"/>
            <a:ext cx="7704667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62D0E4-5F38-EBA0-3DA7-84955A2245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2221" y="1847902"/>
            <a:ext cx="444904" cy="203531"/>
          </a:xfrm>
          <a:prstGeom prst="rect">
            <a:avLst/>
          </a:prstGeom>
        </p:spPr>
      </p:pic>
      <p:pic>
        <p:nvPicPr>
          <p:cNvPr id="6" name="Picture 5" descr="A blue and yellow sign with white text&#10;&#10;Description automatically generated">
            <a:extLst>
              <a:ext uri="{FF2B5EF4-FFF2-40B4-BE49-F238E27FC236}">
                <a16:creationId xmlns:a16="http://schemas.microsoft.com/office/drawing/2014/main" id="{220D75E2-5290-233E-AD4E-4050B103F7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05273" y="6312958"/>
            <a:ext cx="461155" cy="461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81C80-AE5D-93F9-3FD3-244616D4F0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42415" y="6345759"/>
            <a:ext cx="1244601" cy="3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6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3084C0-62A5-117A-B492-769468F0C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350"/>
          <a:stretch/>
        </p:blipFill>
        <p:spPr>
          <a:xfrm>
            <a:off x="0" y="0"/>
            <a:ext cx="1222269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340D1A-064B-77AB-9B9A-8D25A92815F8}"/>
              </a:ext>
            </a:extLst>
          </p:cNvPr>
          <p:cNvSpPr/>
          <p:nvPr userDrawn="1"/>
        </p:nvSpPr>
        <p:spPr>
          <a:xfrm>
            <a:off x="0" y="0"/>
            <a:ext cx="12222694" cy="6858000"/>
          </a:xfrm>
          <a:prstGeom prst="rect">
            <a:avLst/>
          </a:prstGeom>
          <a:solidFill>
            <a:srgbClr val="003DA5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blue and yellow sign with white text&#10;&#10;Description automatically generated">
            <a:extLst>
              <a:ext uri="{FF2B5EF4-FFF2-40B4-BE49-F238E27FC236}">
                <a16:creationId xmlns:a16="http://schemas.microsoft.com/office/drawing/2014/main" id="{EB74AD8F-660B-D4BA-C6D4-46A410AEFC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5273" y="6312958"/>
            <a:ext cx="461155" cy="461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E4E3DC-AB10-DB7F-ACA1-09B1A2BDA6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42415" y="6345759"/>
            <a:ext cx="1244601" cy="3786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823A87-D32B-BC13-78B1-4D74359ED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600" y="2337528"/>
            <a:ext cx="7704667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3CA8C86-AB7B-E8E6-9F21-9F9DE00D2A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2221" y="704535"/>
            <a:ext cx="444904" cy="2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83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Title 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190FFFC-8657-DB7D-21F9-B62E380A42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yellow sign with white text&#10;&#10;Description automatically generated">
            <a:extLst>
              <a:ext uri="{FF2B5EF4-FFF2-40B4-BE49-F238E27FC236}">
                <a16:creationId xmlns:a16="http://schemas.microsoft.com/office/drawing/2014/main" id="{581498EB-ABC3-1AD3-8BF4-8B2E80B3CA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05273" y="6312958"/>
            <a:ext cx="461155" cy="461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8590B-48A8-6BB9-B6B5-2503FFF45E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42415" y="6345759"/>
            <a:ext cx="1244601" cy="3786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809EB44-FF4F-22C8-59F0-94CAFE96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0600" y="2337528"/>
            <a:ext cx="7704667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B2A469-7141-BAC3-BB8B-60DA845518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2221" y="1847902"/>
            <a:ext cx="444904" cy="2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6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15DAF-FD46-4E5F-63DC-DADC55BBE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3125"/>
            <a:ext cx="10515600" cy="4803838"/>
          </a:xfrm>
        </p:spPr>
        <p:txBody>
          <a:bodyPr/>
          <a:lstStyle>
            <a:lvl1pPr>
              <a:defRPr sz="2400"/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Courier New" panose="02070309020205020404" pitchFamily="49" charset="0"/>
              <a:buChar char="o"/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962A9-42E5-CA81-A6F2-1D36D1E6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51533-F0C7-A2A4-FCF4-D3D58C24BB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7333" y="6349219"/>
            <a:ext cx="1244600" cy="3793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0E50614-ABCD-A6F3-B946-6D09F1F02A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552512"/>
            <a:ext cx="280946" cy="12852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DF53D32-6C53-6EB9-DF63-85E5D0C46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63563"/>
          </a:xfrm>
        </p:spPr>
        <p:txBody>
          <a:bodyPr>
            <a:noAutofit/>
          </a:bodyPr>
          <a:lstStyle>
            <a:lvl1pPr>
              <a:defRPr sz="3600">
                <a:solidFill>
                  <a:srgbClr val="013DA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A blue and yellow sign with white text&#10;&#10;Description automatically generated">
            <a:extLst>
              <a:ext uri="{FF2B5EF4-FFF2-40B4-BE49-F238E27FC236}">
                <a16:creationId xmlns:a16="http://schemas.microsoft.com/office/drawing/2014/main" id="{564FC627-B676-7CE4-E0BF-F6B1A2EB67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05273" y="6312958"/>
            <a:ext cx="461155" cy="46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41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D31DAD-AF5A-610A-2BAB-45EC584B6C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943601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15DAF-FD46-4E5F-63DC-DADC55BBE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0" y="1373125"/>
            <a:ext cx="5105400" cy="4803838"/>
          </a:xfrm>
        </p:spPr>
        <p:txBody>
          <a:bodyPr/>
          <a:lstStyle>
            <a:lvl1pPr>
              <a:defRPr sz="2400"/>
            </a:lvl1pPr>
            <a:lvl2pPr marL="685800" indent="-228600">
              <a:buFont typeface="Wingdings" pitchFamily="2" charset="2"/>
              <a:buChar char="§"/>
              <a:defRPr sz="2000"/>
            </a:lvl2pPr>
            <a:lvl3pPr marL="1143000" indent="-228600">
              <a:buFont typeface="Courier New" panose="02070309020205020404" pitchFamily="49" charset="0"/>
              <a:buChar char="o"/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962A9-42E5-CA81-A6F2-1D36D1E6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51533-F0C7-A2A4-FCF4-D3D58C24BB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7333" y="6349219"/>
            <a:ext cx="1244600" cy="3793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0E50614-ABCD-A6F3-B946-6D09F1F02A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8400" y="552512"/>
            <a:ext cx="280946" cy="12852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DF53D32-6C53-6EB9-DF63-85E5D0C46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681037"/>
            <a:ext cx="5105399" cy="563563"/>
          </a:xfrm>
        </p:spPr>
        <p:txBody>
          <a:bodyPr>
            <a:noAutofit/>
          </a:bodyPr>
          <a:lstStyle>
            <a:lvl1pPr>
              <a:defRPr sz="3600">
                <a:solidFill>
                  <a:srgbClr val="013DA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A blue and yellow sign with white text&#10;&#10;Description automatically generated">
            <a:extLst>
              <a:ext uri="{FF2B5EF4-FFF2-40B4-BE49-F238E27FC236}">
                <a16:creationId xmlns:a16="http://schemas.microsoft.com/office/drawing/2014/main" id="{564FC627-B676-7CE4-E0BF-F6B1A2EB67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05273" y="6312958"/>
            <a:ext cx="461155" cy="46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9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918EC1-B498-0DC4-A63D-EF9A1E2B2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8DAB7-174A-49A9-2F6E-E15C0821E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353E3-E4D6-14E5-9D5B-F6A9D5FC7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6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8019CA-16DD-8C4B-BFB8-337997FD9D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7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6" r:id="rId4"/>
    <p:sldLayoutId id="2147483653" r:id="rId5"/>
    <p:sldLayoutId id="2147483654" r:id="rId6"/>
    <p:sldLayoutId id="2147483650" r:id="rId7"/>
    <p:sldLayoutId id="214748365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9" Type="http://schemas.openxmlformats.org/officeDocument/2006/relationships/image" Target="../media/image56.svg"/><Relationship Id="rId21" Type="http://schemas.openxmlformats.org/officeDocument/2006/relationships/image" Target="../media/image38.svg"/><Relationship Id="rId34" Type="http://schemas.openxmlformats.org/officeDocument/2006/relationships/image" Target="../media/image51.png"/><Relationship Id="rId42" Type="http://schemas.openxmlformats.org/officeDocument/2006/relationships/image" Target="../media/image59.png"/><Relationship Id="rId47" Type="http://schemas.openxmlformats.org/officeDocument/2006/relationships/image" Target="../media/image64.svg"/><Relationship Id="rId50" Type="http://schemas.openxmlformats.org/officeDocument/2006/relationships/image" Target="../media/image67.png"/><Relationship Id="rId55" Type="http://schemas.openxmlformats.org/officeDocument/2006/relationships/image" Target="../media/image72.sv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29" Type="http://schemas.openxmlformats.org/officeDocument/2006/relationships/image" Target="../media/image46.svg"/><Relationship Id="rId11" Type="http://schemas.openxmlformats.org/officeDocument/2006/relationships/image" Target="../media/image28.sv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svg"/><Relationship Id="rId40" Type="http://schemas.openxmlformats.org/officeDocument/2006/relationships/image" Target="../media/image57.png"/><Relationship Id="rId45" Type="http://schemas.openxmlformats.org/officeDocument/2006/relationships/image" Target="../media/image62.svg"/><Relationship Id="rId53" Type="http://schemas.openxmlformats.org/officeDocument/2006/relationships/image" Target="../media/image70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31" Type="http://schemas.openxmlformats.org/officeDocument/2006/relationships/image" Target="../media/image48.svg"/><Relationship Id="rId44" Type="http://schemas.openxmlformats.org/officeDocument/2006/relationships/image" Target="../media/image61.png"/><Relationship Id="rId52" Type="http://schemas.openxmlformats.org/officeDocument/2006/relationships/image" Target="../media/image69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Relationship Id="rId30" Type="http://schemas.openxmlformats.org/officeDocument/2006/relationships/image" Target="../media/image47.png"/><Relationship Id="rId35" Type="http://schemas.openxmlformats.org/officeDocument/2006/relationships/image" Target="../media/image52.svg"/><Relationship Id="rId43" Type="http://schemas.openxmlformats.org/officeDocument/2006/relationships/image" Target="../media/image60.svg"/><Relationship Id="rId48" Type="http://schemas.openxmlformats.org/officeDocument/2006/relationships/image" Target="../media/image65.png"/><Relationship Id="rId56" Type="http://schemas.openxmlformats.org/officeDocument/2006/relationships/image" Target="../media/image73.png"/><Relationship Id="rId8" Type="http://schemas.openxmlformats.org/officeDocument/2006/relationships/image" Target="../media/image25.png"/><Relationship Id="rId51" Type="http://schemas.openxmlformats.org/officeDocument/2006/relationships/image" Target="../media/image68.svg"/><Relationship Id="rId3" Type="http://schemas.openxmlformats.org/officeDocument/2006/relationships/image" Target="../media/image20.pn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42.svg"/><Relationship Id="rId33" Type="http://schemas.openxmlformats.org/officeDocument/2006/relationships/image" Target="../media/image50.svg"/><Relationship Id="rId38" Type="http://schemas.openxmlformats.org/officeDocument/2006/relationships/image" Target="../media/image55.png"/><Relationship Id="rId46" Type="http://schemas.openxmlformats.org/officeDocument/2006/relationships/image" Target="../media/image63.png"/><Relationship Id="rId20" Type="http://schemas.openxmlformats.org/officeDocument/2006/relationships/image" Target="../media/image37.png"/><Relationship Id="rId41" Type="http://schemas.openxmlformats.org/officeDocument/2006/relationships/image" Target="../media/image58.svg"/><Relationship Id="rId5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49" Type="http://schemas.openxmlformats.org/officeDocument/2006/relationships/image" Target="../media/image66.sv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9" Type="http://schemas.openxmlformats.org/officeDocument/2006/relationships/image" Target="../media/image56.svg"/><Relationship Id="rId21" Type="http://schemas.openxmlformats.org/officeDocument/2006/relationships/image" Target="../media/image81.svg"/><Relationship Id="rId34" Type="http://schemas.openxmlformats.org/officeDocument/2006/relationships/image" Target="../media/image84.png"/><Relationship Id="rId42" Type="http://schemas.openxmlformats.org/officeDocument/2006/relationships/image" Target="../media/image59.png"/><Relationship Id="rId47" Type="http://schemas.openxmlformats.org/officeDocument/2006/relationships/image" Target="../media/image64.svg"/><Relationship Id="rId50" Type="http://schemas.openxmlformats.org/officeDocument/2006/relationships/image" Target="../media/image67.png"/><Relationship Id="rId55" Type="http://schemas.openxmlformats.org/officeDocument/2006/relationships/image" Target="../media/image72.sv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29" Type="http://schemas.openxmlformats.org/officeDocument/2006/relationships/image" Target="../media/image46.svg"/><Relationship Id="rId11" Type="http://schemas.openxmlformats.org/officeDocument/2006/relationships/image" Target="../media/image77.svg"/><Relationship Id="rId24" Type="http://schemas.openxmlformats.org/officeDocument/2006/relationships/image" Target="../media/image41.png"/><Relationship Id="rId32" Type="http://schemas.openxmlformats.org/officeDocument/2006/relationships/image" Target="../media/image82.png"/><Relationship Id="rId37" Type="http://schemas.openxmlformats.org/officeDocument/2006/relationships/image" Target="../media/image54.svg"/><Relationship Id="rId40" Type="http://schemas.openxmlformats.org/officeDocument/2006/relationships/image" Target="../media/image57.png"/><Relationship Id="rId45" Type="http://schemas.openxmlformats.org/officeDocument/2006/relationships/image" Target="../media/image87.svg"/><Relationship Id="rId53" Type="http://schemas.openxmlformats.org/officeDocument/2006/relationships/image" Target="../media/image70.svg"/><Relationship Id="rId5" Type="http://schemas.openxmlformats.org/officeDocument/2006/relationships/image" Target="../media/image22.sv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78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Relationship Id="rId30" Type="http://schemas.openxmlformats.org/officeDocument/2006/relationships/image" Target="../media/image47.png"/><Relationship Id="rId35" Type="http://schemas.openxmlformats.org/officeDocument/2006/relationships/image" Target="../media/image85.svg"/><Relationship Id="rId43" Type="http://schemas.openxmlformats.org/officeDocument/2006/relationships/image" Target="../media/image60.svg"/><Relationship Id="rId48" Type="http://schemas.openxmlformats.org/officeDocument/2006/relationships/image" Target="../media/image65.png"/><Relationship Id="rId56" Type="http://schemas.openxmlformats.org/officeDocument/2006/relationships/image" Target="../media/image88.png"/><Relationship Id="rId8" Type="http://schemas.openxmlformats.org/officeDocument/2006/relationships/image" Target="../media/image25.png"/><Relationship Id="rId51" Type="http://schemas.openxmlformats.org/officeDocument/2006/relationships/image" Target="../media/image68.svg"/><Relationship Id="rId3" Type="http://schemas.openxmlformats.org/officeDocument/2006/relationships/image" Target="../media/image20.pn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42.svg"/><Relationship Id="rId33" Type="http://schemas.openxmlformats.org/officeDocument/2006/relationships/image" Target="../media/image83.svg"/><Relationship Id="rId38" Type="http://schemas.openxmlformats.org/officeDocument/2006/relationships/image" Target="../media/image55.png"/><Relationship Id="rId46" Type="http://schemas.openxmlformats.org/officeDocument/2006/relationships/image" Target="../media/image63.png"/><Relationship Id="rId20" Type="http://schemas.openxmlformats.org/officeDocument/2006/relationships/image" Target="../media/image80.png"/><Relationship Id="rId41" Type="http://schemas.openxmlformats.org/officeDocument/2006/relationships/image" Target="../media/image58.svg"/><Relationship Id="rId5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5" Type="http://schemas.openxmlformats.org/officeDocument/2006/relationships/image" Target="../media/image79.svg"/><Relationship Id="rId23" Type="http://schemas.openxmlformats.org/officeDocument/2006/relationships/image" Target="../media/image40.sv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49" Type="http://schemas.openxmlformats.org/officeDocument/2006/relationships/image" Target="../media/image66.svg"/><Relationship Id="rId57" Type="http://schemas.openxmlformats.org/officeDocument/2006/relationships/image" Target="../media/image89.svg"/><Relationship Id="rId10" Type="http://schemas.openxmlformats.org/officeDocument/2006/relationships/image" Target="../media/image76.png"/><Relationship Id="rId31" Type="http://schemas.openxmlformats.org/officeDocument/2006/relationships/image" Target="../media/image48.svg"/><Relationship Id="rId44" Type="http://schemas.openxmlformats.org/officeDocument/2006/relationships/image" Target="../media/image86.png"/><Relationship Id="rId52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gi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101.svg"/><Relationship Id="rId26" Type="http://schemas.openxmlformats.org/officeDocument/2006/relationships/image" Target="../media/image44.svg"/><Relationship Id="rId39" Type="http://schemas.openxmlformats.org/officeDocument/2006/relationships/image" Target="../media/image112.png"/><Relationship Id="rId21" Type="http://schemas.openxmlformats.org/officeDocument/2006/relationships/image" Target="../media/image102.png"/><Relationship Id="rId34" Type="http://schemas.openxmlformats.org/officeDocument/2006/relationships/image" Target="../media/image52.svg"/><Relationship Id="rId42" Type="http://schemas.openxmlformats.org/officeDocument/2006/relationships/image" Target="../media/image115.svg"/><Relationship Id="rId47" Type="http://schemas.openxmlformats.org/officeDocument/2006/relationships/image" Target="../media/image65.png"/><Relationship Id="rId50" Type="http://schemas.openxmlformats.org/officeDocument/2006/relationships/image" Target="../media/image68.svg"/><Relationship Id="rId55" Type="http://schemas.openxmlformats.org/officeDocument/2006/relationships/image" Target="../media/image71.png"/><Relationship Id="rId7" Type="http://schemas.openxmlformats.org/officeDocument/2006/relationships/image" Target="../media/image94.png"/><Relationship Id="rId2" Type="http://schemas.openxmlformats.org/officeDocument/2006/relationships/image" Target="../media/image20.png"/><Relationship Id="rId16" Type="http://schemas.openxmlformats.org/officeDocument/2006/relationships/image" Target="../media/image99.svg"/><Relationship Id="rId29" Type="http://schemas.openxmlformats.org/officeDocument/2006/relationships/image" Target="../media/image106.png"/><Relationship Id="rId11" Type="http://schemas.openxmlformats.org/officeDocument/2006/relationships/image" Target="../media/image96.png"/><Relationship Id="rId24" Type="http://schemas.openxmlformats.org/officeDocument/2006/relationships/image" Target="../media/image105.svg"/><Relationship Id="rId32" Type="http://schemas.openxmlformats.org/officeDocument/2006/relationships/image" Target="../media/image50.svg"/><Relationship Id="rId37" Type="http://schemas.openxmlformats.org/officeDocument/2006/relationships/image" Target="../media/image110.png"/><Relationship Id="rId40" Type="http://schemas.openxmlformats.org/officeDocument/2006/relationships/image" Target="../media/image113.svg"/><Relationship Id="rId45" Type="http://schemas.openxmlformats.org/officeDocument/2006/relationships/image" Target="../media/image63.png"/><Relationship Id="rId53" Type="http://schemas.openxmlformats.org/officeDocument/2006/relationships/image" Target="../media/image116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31" Type="http://schemas.openxmlformats.org/officeDocument/2006/relationships/image" Target="../media/image49.png"/><Relationship Id="rId44" Type="http://schemas.openxmlformats.org/officeDocument/2006/relationships/image" Target="../media/image62.svg"/><Relationship Id="rId52" Type="http://schemas.openxmlformats.org/officeDocument/2006/relationships/image" Target="../media/image70.svg"/><Relationship Id="rId4" Type="http://schemas.openxmlformats.org/officeDocument/2006/relationships/image" Target="../media/image93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103.svg"/><Relationship Id="rId27" Type="http://schemas.openxmlformats.org/officeDocument/2006/relationships/image" Target="../media/image45.png"/><Relationship Id="rId30" Type="http://schemas.openxmlformats.org/officeDocument/2006/relationships/image" Target="../media/image107.svg"/><Relationship Id="rId35" Type="http://schemas.openxmlformats.org/officeDocument/2006/relationships/image" Target="../media/image108.png"/><Relationship Id="rId43" Type="http://schemas.openxmlformats.org/officeDocument/2006/relationships/image" Target="../media/image61.png"/><Relationship Id="rId48" Type="http://schemas.openxmlformats.org/officeDocument/2006/relationships/image" Target="../media/image66.svg"/><Relationship Id="rId56" Type="http://schemas.openxmlformats.org/officeDocument/2006/relationships/image" Target="../media/image72.svg"/><Relationship Id="rId8" Type="http://schemas.openxmlformats.org/officeDocument/2006/relationships/image" Target="../media/image95.svg"/><Relationship Id="rId51" Type="http://schemas.openxmlformats.org/officeDocument/2006/relationships/image" Target="../media/image69.png"/><Relationship Id="rId3" Type="http://schemas.openxmlformats.org/officeDocument/2006/relationships/image" Target="../media/image92.png"/><Relationship Id="rId12" Type="http://schemas.openxmlformats.org/officeDocument/2006/relationships/image" Target="../media/image97.svg"/><Relationship Id="rId17" Type="http://schemas.openxmlformats.org/officeDocument/2006/relationships/image" Target="../media/image100.png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38" Type="http://schemas.openxmlformats.org/officeDocument/2006/relationships/image" Target="../media/image111.svg"/><Relationship Id="rId46" Type="http://schemas.openxmlformats.org/officeDocument/2006/relationships/image" Target="../media/image64.svg"/><Relationship Id="rId20" Type="http://schemas.openxmlformats.org/officeDocument/2006/relationships/image" Target="../media/image38.svg"/><Relationship Id="rId41" Type="http://schemas.openxmlformats.org/officeDocument/2006/relationships/image" Target="../media/image114.png"/><Relationship Id="rId54" Type="http://schemas.openxmlformats.org/officeDocument/2006/relationships/image" Target="../media/image1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5" Type="http://schemas.openxmlformats.org/officeDocument/2006/relationships/image" Target="../media/image98.png"/><Relationship Id="rId23" Type="http://schemas.openxmlformats.org/officeDocument/2006/relationships/image" Target="../media/image104.png"/><Relationship Id="rId28" Type="http://schemas.openxmlformats.org/officeDocument/2006/relationships/image" Target="../media/image46.svg"/><Relationship Id="rId36" Type="http://schemas.openxmlformats.org/officeDocument/2006/relationships/image" Target="../media/image109.svg"/><Relationship Id="rId4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B86E4-BE71-B2CB-AE55-79C02E978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49" y="1441025"/>
            <a:ext cx="10366401" cy="2067483"/>
          </a:xfrm>
        </p:spPr>
        <p:txBody>
          <a:bodyPr>
            <a:normAutofit fontScale="90000"/>
          </a:bodyPr>
          <a:lstStyle/>
          <a:p>
            <a:r>
              <a:rPr lang="en-US" dirty="0"/>
              <a:t>BOXR</a:t>
            </a:r>
            <a:r>
              <a:rPr lang="en-US" b="0" dirty="0"/>
              <a:t>: Body and head motion Optimization</a:t>
            </a:r>
            <a:br>
              <a:rPr lang="en-US" b="0" dirty="0"/>
            </a:br>
            <a:r>
              <a:rPr lang="en-US" b="0" dirty="0"/>
              <a:t>framework for </a:t>
            </a:r>
            <a:r>
              <a:rPr lang="en-US" b="0" dirty="0" err="1"/>
              <a:t>eXtended</a:t>
            </a:r>
            <a:r>
              <a:rPr lang="en-US" b="0" dirty="0"/>
              <a:t> Reality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01A4AC-71E9-351C-7D24-311BDB03D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49" y="3925426"/>
            <a:ext cx="7701261" cy="871459"/>
          </a:xfrm>
        </p:spPr>
        <p:txBody>
          <a:bodyPr>
            <a:noAutofit/>
          </a:bodyPr>
          <a:lstStyle/>
          <a:p>
            <a:r>
              <a:rPr lang="en-US" dirty="0" err="1"/>
              <a:t>Ziliang</a:t>
            </a:r>
            <a:r>
              <a:rPr lang="en-US" dirty="0"/>
              <a:t>(Johnson) Zhang, </a:t>
            </a:r>
            <a:r>
              <a:rPr lang="en-US" dirty="0" err="1"/>
              <a:t>Zexin</a:t>
            </a:r>
            <a:r>
              <a:rPr lang="en-US" dirty="0"/>
              <a:t> Li, </a:t>
            </a:r>
            <a:r>
              <a:rPr lang="en-US" dirty="0" err="1"/>
              <a:t>Hyoseung</a:t>
            </a:r>
            <a:r>
              <a:rPr lang="en-US" dirty="0"/>
              <a:t> Kim, Cong Liu</a:t>
            </a:r>
          </a:p>
          <a:p>
            <a:r>
              <a:rPr lang="en-US" dirty="0"/>
              <a:t>University of California, Riverside</a:t>
            </a:r>
          </a:p>
          <a:p>
            <a:r>
              <a:rPr lang="en-US" dirty="0"/>
              <a:t>RTSS 2024</a:t>
            </a:r>
          </a:p>
        </p:txBody>
      </p:sp>
    </p:spTree>
    <p:extLst>
      <p:ext uri="{BB962C8B-B14F-4D97-AF65-F5344CB8AC3E}">
        <p14:creationId xmlns:p14="http://schemas.microsoft.com/office/powerpoint/2010/main" val="414033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EC2A12-9049-5550-CDD1-DCC2CD2B8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57" y="1244600"/>
            <a:ext cx="11231879" cy="4803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BOXR:</a:t>
            </a:r>
            <a:r>
              <a:rPr lang="en-US" dirty="0"/>
              <a:t> </a:t>
            </a:r>
            <a:r>
              <a:rPr lang="en-US" b="1" dirty="0"/>
              <a:t>B</a:t>
            </a:r>
            <a:r>
              <a:rPr lang="en-US" dirty="0"/>
              <a:t>ody and Head Motion </a:t>
            </a:r>
            <a:r>
              <a:rPr lang="en-US" b="1" dirty="0"/>
              <a:t>O</a:t>
            </a:r>
            <a:r>
              <a:rPr lang="en-US" dirty="0"/>
              <a:t>ptimization Framework for </a:t>
            </a:r>
            <a:r>
              <a:rPr lang="en-US" dirty="0" err="1"/>
              <a:t>e</a:t>
            </a:r>
            <a:r>
              <a:rPr lang="en-US" b="1" dirty="0" err="1"/>
              <a:t>X</a:t>
            </a:r>
            <a:r>
              <a:rPr lang="en-US" dirty="0" err="1"/>
              <a:t>tended</a:t>
            </a:r>
            <a:r>
              <a:rPr lang="en-US" dirty="0"/>
              <a:t> </a:t>
            </a:r>
            <a:r>
              <a:rPr lang="en-US" b="1" dirty="0"/>
              <a:t>R</a:t>
            </a:r>
            <a:r>
              <a:rPr lang="en-US" dirty="0"/>
              <a:t>eality</a:t>
            </a:r>
          </a:p>
          <a:p>
            <a:r>
              <a:rPr lang="en-US" dirty="0"/>
              <a:t>Introduces the </a:t>
            </a:r>
            <a:r>
              <a:rPr lang="en-US" dirty="0">
                <a:solidFill>
                  <a:srgbClr val="1F77B4"/>
                </a:solidFill>
              </a:rPr>
              <a:t>C2D</a:t>
            </a:r>
            <a:r>
              <a:rPr lang="en-US" dirty="0"/>
              <a:t> metric to capture the delay from body motions</a:t>
            </a:r>
          </a:p>
          <a:p>
            <a:r>
              <a:rPr lang="en-US" dirty="0"/>
              <a:t>Co-optimizes the delay from both body and head motions (</a:t>
            </a:r>
            <a:r>
              <a:rPr lang="en-US" dirty="0">
                <a:solidFill>
                  <a:schemeClr val="accent2"/>
                </a:solidFill>
              </a:rPr>
              <a:t>M2D</a:t>
            </a:r>
            <a:r>
              <a:rPr lang="en-US" dirty="0"/>
              <a:t> &amp; </a:t>
            </a:r>
            <a:r>
              <a:rPr lang="en-US" dirty="0">
                <a:solidFill>
                  <a:srgbClr val="1F77B4"/>
                </a:solidFill>
              </a:rPr>
              <a:t>C2D</a:t>
            </a:r>
            <a:r>
              <a:rPr lang="en-US" dirty="0"/>
              <a:t>). </a:t>
            </a:r>
          </a:p>
          <a:p>
            <a:r>
              <a:rPr lang="en-US" dirty="0"/>
              <a:t>Addresses unique challenges in XR systems:</a:t>
            </a:r>
          </a:p>
          <a:p>
            <a:pPr lvl="1"/>
            <a:r>
              <a:rPr lang="en-US" sz="2400" dirty="0"/>
              <a:t>Resource contention, optimization tradeoffs, and varying execution time due to motion and scene dynamics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1EFF41-A30D-B47C-692C-723A3C971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D8E1B3-DAD3-EE21-3174-18472E3D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Solution: BOXR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6780A-4218-5C7A-A32F-4422E6B9F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183" y="3699754"/>
            <a:ext cx="8197634" cy="29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57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67253B29-F718-9969-C805-773C18F57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635" y="663929"/>
            <a:ext cx="7634705" cy="4703206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66AF436B-A593-7450-43C9-ADEC40D8D723}"/>
              </a:ext>
            </a:extLst>
          </p:cNvPr>
          <p:cNvSpPr/>
          <p:nvPr/>
        </p:nvSpPr>
        <p:spPr>
          <a:xfrm>
            <a:off x="6700838" y="4181869"/>
            <a:ext cx="428625" cy="5139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C9BA991-41A5-B17C-46E0-B11AD3446965}"/>
              </a:ext>
            </a:extLst>
          </p:cNvPr>
          <p:cNvSpPr/>
          <p:nvPr/>
        </p:nvSpPr>
        <p:spPr>
          <a:xfrm>
            <a:off x="8233347" y="4181869"/>
            <a:ext cx="428625" cy="5139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5F14838-0397-6CF8-9274-3191BBDD6437}"/>
              </a:ext>
            </a:extLst>
          </p:cNvPr>
          <p:cNvSpPr/>
          <p:nvPr/>
        </p:nvSpPr>
        <p:spPr>
          <a:xfrm>
            <a:off x="9962751" y="4181869"/>
            <a:ext cx="309111" cy="5139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E5E3521-14CF-D880-0742-D35BCEBD670B}"/>
              </a:ext>
            </a:extLst>
          </p:cNvPr>
          <p:cNvSpPr/>
          <p:nvPr/>
        </p:nvSpPr>
        <p:spPr>
          <a:xfrm>
            <a:off x="11572642" y="4213559"/>
            <a:ext cx="222736" cy="4822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0DD684-5D75-888A-B92C-01A65EDB9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76" y="2371725"/>
            <a:ext cx="3409472" cy="84329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CPU</a:t>
            </a:r>
            <a:r>
              <a:rPr lang="en-US" dirty="0"/>
              <a:t> tasks: VIO, </a:t>
            </a:r>
            <a:r>
              <a:rPr lang="en-US" dirty="0" err="1"/>
              <a:t>IMUi</a:t>
            </a:r>
            <a:r>
              <a:rPr lang="en-US" dirty="0"/>
              <a:t>, SR, ATW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97AE6F-05ED-AC5D-54A6-46005932A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F4883A-93EE-95C0-5C4C-4289604C0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bottleneck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FE85FE1-6E75-8861-5B88-4A675B9FEDDB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A1A1080-7B7B-156B-F9D5-0BE0D6B8DA5E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1A6DC48-CA67-B741-F707-EF13181FAFC0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313BE6E-4A48-5656-0A95-67C397D0D276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C3EC34F-9A78-58AD-653D-014074C0850A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A55CCA7-B1EA-E70C-AD22-756DA8EAAE65}"/>
              </a:ext>
            </a:extLst>
          </p:cNvPr>
          <p:cNvSpPr/>
          <p:nvPr/>
        </p:nvSpPr>
        <p:spPr>
          <a:xfrm>
            <a:off x="4530844" y="4023633"/>
            <a:ext cx="7618286" cy="1205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6916014-9C9D-B937-E1E6-98A9551B1F6E}"/>
              </a:ext>
            </a:extLst>
          </p:cNvPr>
          <p:cNvSpPr txBox="1"/>
          <p:nvPr/>
        </p:nvSpPr>
        <p:spPr>
          <a:xfrm>
            <a:off x="4145190" y="1261744"/>
            <a:ext cx="7441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0" dirty="0">
                <a:latin typeface="Aptos Light" panose="020B0004020202020204" pitchFamily="34" charset="0"/>
              </a:rPr>
              <a:t>{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DCCE9D66-CAA0-5850-0C43-9A31EBF4B821}"/>
              </a:ext>
            </a:extLst>
          </p:cNvPr>
          <p:cNvSpPr txBox="1">
            <a:spLocks/>
          </p:cNvSpPr>
          <p:nvPr/>
        </p:nvSpPr>
        <p:spPr>
          <a:xfrm>
            <a:off x="536936" y="1324319"/>
            <a:ext cx="3409472" cy="84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XR adopts </a:t>
            </a:r>
            <a:r>
              <a:rPr lang="en-US" b="1" dirty="0"/>
              <a:t>publisher-subscriber</a:t>
            </a:r>
            <a:r>
              <a:rPr lang="en-US" dirty="0"/>
              <a:t> model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5921F6-ED6F-CE6A-4797-F03859B79C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7797084"/>
              </p:ext>
            </p:extLst>
          </p:nvPr>
        </p:nvGraphicFramePr>
        <p:xfrm>
          <a:off x="351775" y="4770040"/>
          <a:ext cx="5002983" cy="91440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00898">
                  <a:extLst>
                    <a:ext uri="{9D8B030D-6E8A-4147-A177-3AD203B41FA5}">
                      <a16:colId xmlns:a16="http://schemas.microsoft.com/office/drawing/2014/main" val="910151162"/>
                    </a:ext>
                  </a:extLst>
                </a:gridCol>
                <a:gridCol w="4002085">
                  <a:extLst>
                    <a:ext uri="{9D8B030D-6E8A-4147-A177-3AD203B41FA5}">
                      <a16:colId xmlns:a16="http://schemas.microsoft.com/office/drawing/2014/main" val="3687801856"/>
                    </a:ext>
                  </a:extLst>
                </a:gridCol>
              </a:tblGrid>
              <a:tr h="337644">
                <a:tc>
                  <a:txBody>
                    <a:bodyPr/>
                    <a:lstStyle/>
                    <a:p>
                      <a:r>
                        <a:rPr lang="en-US" sz="2400" b="1" dirty="0"/>
                        <a:t>VIO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Visual Inertial Odometer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015541"/>
                  </a:ext>
                </a:extLst>
              </a:tr>
              <a:tr h="337644">
                <a:tc>
                  <a:txBody>
                    <a:bodyPr/>
                    <a:lstStyle/>
                    <a:p>
                      <a:r>
                        <a:rPr lang="en-US" sz="2400" b="1" dirty="0" err="1"/>
                        <a:t>IMUi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IMU Integration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3457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3D40FF3-1DE7-A831-994C-DA1F180184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125548"/>
              </p:ext>
            </p:extLst>
          </p:nvPr>
        </p:nvGraphicFramePr>
        <p:xfrm>
          <a:off x="5539152" y="4770040"/>
          <a:ext cx="6245639" cy="91440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64039">
                  <a:extLst>
                    <a:ext uri="{9D8B030D-6E8A-4147-A177-3AD203B41FA5}">
                      <a16:colId xmlns:a16="http://schemas.microsoft.com/office/drawing/2014/main" val="91015116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3687801856"/>
                    </a:ext>
                  </a:extLst>
                </a:gridCol>
              </a:tblGrid>
              <a:tr h="332072">
                <a:tc>
                  <a:txBody>
                    <a:bodyPr/>
                    <a:lstStyle/>
                    <a:p>
                      <a:r>
                        <a:rPr lang="en-US" sz="2400" b="1" dirty="0"/>
                        <a:t>SR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Scene Reconstruction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015541"/>
                  </a:ext>
                </a:extLst>
              </a:tr>
              <a:tr h="377170">
                <a:tc>
                  <a:txBody>
                    <a:bodyPr/>
                    <a:lstStyle/>
                    <a:p>
                      <a:r>
                        <a:rPr lang="en-US" sz="2400" b="1" dirty="0"/>
                        <a:t>ATW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Asynchronous </a:t>
                      </a:r>
                      <a:r>
                        <a:rPr lang="en-US" sz="2400" dirty="0" err="1"/>
                        <a:t>Timewarp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34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992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99F3C-0B48-B25A-119B-B498ED7D7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A4FECDCB-BBB0-87D4-652C-427956F32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635" y="663929"/>
            <a:ext cx="7634705" cy="4703206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79354E9E-1693-F706-E49D-3355A1AC08D7}"/>
              </a:ext>
            </a:extLst>
          </p:cNvPr>
          <p:cNvSpPr/>
          <p:nvPr/>
        </p:nvSpPr>
        <p:spPr>
          <a:xfrm>
            <a:off x="6700838" y="4181869"/>
            <a:ext cx="428625" cy="5139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E34D7E6-5C45-8A01-FDE0-B47EE4472245}"/>
              </a:ext>
            </a:extLst>
          </p:cNvPr>
          <p:cNvSpPr/>
          <p:nvPr/>
        </p:nvSpPr>
        <p:spPr>
          <a:xfrm>
            <a:off x="8233347" y="4181869"/>
            <a:ext cx="428625" cy="5139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1DBE9EC-A707-C8AB-B37A-F6F88F71BF7B}"/>
              </a:ext>
            </a:extLst>
          </p:cNvPr>
          <p:cNvSpPr/>
          <p:nvPr/>
        </p:nvSpPr>
        <p:spPr>
          <a:xfrm>
            <a:off x="9962751" y="4181869"/>
            <a:ext cx="309111" cy="5139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4D87BAB-C2DA-83F0-8FA1-43F04C9FC5CA}"/>
              </a:ext>
            </a:extLst>
          </p:cNvPr>
          <p:cNvSpPr/>
          <p:nvPr/>
        </p:nvSpPr>
        <p:spPr>
          <a:xfrm>
            <a:off x="11572642" y="4213559"/>
            <a:ext cx="222736" cy="4822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9CCD71-7FE6-E191-2074-E3CC2D581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76" y="2371725"/>
            <a:ext cx="3409472" cy="84329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CPU</a:t>
            </a:r>
            <a:r>
              <a:rPr lang="en-US" dirty="0"/>
              <a:t> tasks: VIO, </a:t>
            </a:r>
            <a:r>
              <a:rPr lang="en-US" dirty="0" err="1"/>
              <a:t>IMUi</a:t>
            </a:r>
            <a:r>
              <a:rPr lang="en-US" dirty="0"/>
              <a:t>, SR, ATW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6BD0A8-5205-0101-A61B-539B371A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ACDD1B-EE70-49A2-CD10-7D0B3C292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bottleneck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F46B58B-56AB-16F7-8CC5-848EDF765125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853C6F-52E5-2CFC-4EDF-442C6C33ABB4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043E250-AA8D-29BF-0770-A8E03A25A7AC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AF556A9-0369-18F3-0B0D-2519B4838863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37151F9-B134-6977-10ED-C4FF38930B8D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842A5FD-B76A-B77B-939A-897ADD3BE8C3}"/>
              </a:ext>
            </a:extLst>
          </p:cNvPr>
          <p:cNvSpPr txBox="1"/>
          <p:nvPr/>
        </p:nvSpPr>
        <p:spPr>
          <a:xfrm>
            <a:off x="539676" y="4181869"/>
            <a:ext cx="420824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GPU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tasks: SRR, ATWR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004E0A6-67B0-0EB8-3697-B551D0A60E41}"/>
              </a:ext>
            </a:extLst>
          </p:cNvPr>
          <p:cNvSpPr txBox="1"/>
          <p:nvPr/>
        </p:nvSpPr>
        <p:spPr>
          <a:xfrm>
            <a:off x="4145190" y="1261744"/>
            <a:ext cx="74411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0" dirty="0">
                <a:latin typeface="Aptos Light" panose="020B0004020202020204" pitchFamily="34" charset="0"/>
              </a:rPr>
              <a:t>{</a:t>
            </a:r>
          </a:p>
        </p:txBody>
      </p:sp>
      <p:sp>
        <p:nvSpPr>
          <p:cNvPr id="90" name="Content Placeholder 1">
            <a:extLst>
              <a:ext uri="{FF2B5EF4-FFF2-40B4-BE49-F238E27FC236}">
                <a16:creationId xmlns:a16="http://schemas.microsoft.com/office/drawing/2014/main" id="{6AEBD8B6-DD01-5305-6E79-6878029B1C4C}"/>
              </a:ext>
            </a:extLst>
          </p:cNvPr>
          <p:cNvSpPr txBox="1">
            <a:spLocks/>
          </p:cNvSpPr>
          <p:nvPr/>
        </p:nvSpPr>
        <p:spPr>
          <a:xfrm>
            <a:off x="536936" y="5273117"/>
            <a:ext cx="11228254" cy="84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Contention</a:t>
            </a:r>
            <a:r>
              <a:rPr lang="en-US" dirty="0"/>
              <a:t> Between </a:t>
            </a:r>
            <a:r>
              <a:rPr lang="en-US" b="1" dirty="0"/>
              <a:t>SRR</a:t>
            </a:r>
            <a:r>
              <a:rPr lang="en-US" dirty="0"/>
              <a:t> and </a:t>
            </a:r>
            <a:r>
              <a:rPr lang="en-US" b="1" dirty="0"/>
              <a:t>ATWR</a:t>
            </a:r>
            <a:r>
              <a:rPr lang="en-US" dirty="0"/>
              <a:t>: Both tasks share the same stream and execute sequentially in a first-in-first-out order 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D68102B-D18D-E926-29B3-B4A4006A58A0}"/>
              </a:ext>
            </a:extLst>
          </p:cNvPr>
          <p:cNvSpPr txBox="1">
            <a:spLocks/>
          </p:cNvSpPr>
          <p:nvPr/>
        </p:nvSpPr>
        <p:spPr>
          <a:xfrm>
            <a:off x="536936" y="1324319"/>
            <a:ext cx="3409472" cy="84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XR adopts </a:t>
            </a:r>
            <a:r>
              <a:rPr lang="en-US" b="1" dirty="0"/>
              <a:t>publisher-subscriber</a:t>
            </a:r>
            <a:r>
              <a:rPr lang="en-US" dirty="0"/>
              <a:t> model</a:t>
            </a:r>
          </a:p>
        </p:txBody>
      </p:sp>
    </p:spTree>
    <p:extLst>
      <p:ext uri="{BB962C8B-B14F-4D97-AF65-F5344CB8AC3E}">
        <p14:creationId xmlns:p14="http://schemas.microsoft.com/office/powerpoint/2010/main" val="170193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5" grpId="0" animBg="1"/>
      <p:bldP spid="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2A1BD-3FBF-6B51-AC00-CA4490FFC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A623AD-F7AC-7D2D-6C57-526FD6E774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7655"/>
          <a:stretch/>
        </p:blipFill>
        <p:spPr>
          <a:xfrm>
            <a:off x="5141035" y="1943520"/>
            <a:ext cx="7018193" cy="29709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E2B4E4-696C-509C-60C5-E33BDCAC4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7792AC-B145-1D47-1A21-2AEF7D4BF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M2D</a:t>
            </a:r>
            <a:r>
              <a:rPr lang="en-US" dirty="0"/>
              <a:t> and </a:t>
            </a:r>
            <a:r>
              <a:rPr lang="en-US" dirty="0">
                <a:solidFill>
                  <a:srgbClr val="1E77B4"/>
                </a:solidFill>
              </a:rPr>
              <a:t>C2D</a:t>
            </a:r>
            <a:r>
              <a:rPr lang="en-US" dirty="0"/>
              <a:t> Tradeoff</a:t>
            </a:r>
            <a:endParaRPr lang="en-US" dirty="0">
              <a:solidFill>
                <a:srgbClr val="1E77B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8849F-D04A-3C49-3507-C8DB7F84894A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8DBB3B-462A-985D-D581-BEF41C7D61CA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24539C-972D-28C6-70E9-F84EDFF81821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328D85-46F4-BA83-A4DB-E4049CF9D834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B82F37-8561-6295-485E-F184C6DA3873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53ED08-0251-5809-0ABF-7885C64BC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02" y="1373144"/>
            <a:ext cx="4573762" cy="4580477"/>
          </a:xfrm>
        </p:spPr>
        <p:txBody>
          <a:bodyPr>
            <a:normAutofit/>
          </a:bodyPr>
          <a:lstStyle/>
          <a:p>
            <a:r>
              <a:rPr lang="en-US" dirty="0"/>
              <a:t>Single Optimization of </a:t>
            </a:r>
            <a:r>
              <a:rPr lang="en-US" dirty="0">
                <a:solidFill>
                  <a:schemeClr val="accent2"/>
                </a:solidFill>
              </a:rPr>
              <a:t>M2D</a:t>
            </a:r>
            <a:r>
              <a:rPr lang="en-US" dirty="0"/>
              <a:t>: increase SR period to mitigate contention</a:t>
            </a:r>
          </a:p>
          <a:p>
            <a:endParaRPr lang="en-US" dirty="0"/>
          </a:p>
          <a:p>
            <a:r>
              <a:rPr lang="en-US" dirty="0"/>
              <a:t>However, </a:t>
            </a:r>
            <a:r>
              <a:rPr lang="en-US" dirty="0">
                <a:solidFill>
                  <a:srgbClr val="1E77B4"/>
                </a:solidFill>
              </a:rPr>
              <a:t>C2D</a:t>
            </a:r>
            <a:r>
              <a:rPr lang="en-US" dirty="0"/>
              <a:t> increases because less SR is executed: freshness of CAM data decreases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DE765F9-8095-1CBF-FABC-ACAA1583B1D9}"/>
              </a:ext>
            </a:extLst>
          </p:cNvPr>
          <p:cNvSpPr txBox="1">
            <a:spLocks/>
          </p:cNvSpPr>
          <p:nvPr/>
        </p:nvSpPr>
        <p:spPr>
          <a:xfrm>
            <a:off x="435202" y="4350885"/>
            <a:ext cx="4991309" cy="12000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8B9FF07-5812-F375-499F-154BFA5BA1B3}"/>
              </a:ext>
            </a:extLst>
          </p:cNvPr>
          <p:cNvSpPr txBox="1">
            <a:spLocks/>
          </p:cNvSpPr>
          <p:nvPr/>
        </p:nvSpPr>
        <p:spPr>
          <a:xfrm>
            <a:off x="470339" y="4500796"/>
            <a:ext cx="4956172" cy="909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/>
              <a:t>We need to consider both </a:t>
            </a:r>
            <a:r>
              <a:rPr lang="en-US" sz="3200" dirty="0">
                <a:solidFill>
                  <a:schemeClr val="accent2"/>
                </a:solidFill>
              </a:rPr>
              <a:t>M2D </a:t>
            </a:r>
            <a:r>
              <a:rPr lang="en-US" sz="3200" dirty="0"/>
              <a:t>and </a:t>
            </a:r>
            <a:r>
              <a:rPr lang="en-US" sz="3200" dirty="0">
                <a:solidFill>
                  <a:srgbClr val="1E77B4"/>
                </a:solidFill>
              </a:rPr>
              <a:t>C2D</a:t>
            </a:r>
            <a:r>
              <a:rPr lang="en-US" sz="3200" dirty="0"/>
              <a:t> during optimization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9A8700A-04D4-96AE-AC75-8860DA871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243063"/>
              </p:ext>
            </p:extLst>
          </p:nvPr>
        </p:nvGraphicFramePr>
        <p:xfrm>
          <a:off x="6405205" y="1072812"/>
          <a:ext cx="4489851" cy="79248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764914">
                  <a:extLst>
                    <a:ext uri="{9D8B030D-6E8A-4147-A177-3AD203B41FA5}">
                      <a16:colId xmlns:a16="http://schemas.microsoft.com/office/drawing/2014/main" val="910151162"/>
                    </a:ext>
                  </a:extLst>
                </a:gridCol>
                <a:gridCol w="3724937">
                  <a:extLst>
                    <a:ext uri="{9D8B030D-6E8A-4147-A177-3AD203B41FA5}">
                      <a16:colId xmlns:a16="http://schemas.microsoft.com/office/drawing/2014/main" val="3687801856"/>
                    </a:ext>
                  </a:extLst>
                </a:gridCol>
              </a:tblGrid>
              <a:tr h="332072">
                <a:tc>
                  <a:txBody>
                    <a:bodyPr/>
                    <a:lstStyle/>
                    <a:p>
                      <a:r>
                        <a:rPr lang="en-US" sz="2000" b="1" dirty="0"/>
                        <a:t>SR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Scene Reconstruction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015541"/>
                  </a:ext>
                </a:extLst>
              </a:tr>
              <a:tr h="377170">
                <a:tc>
                  <a:txBody>
                    <a:bodyPr/>
                    <a:lstStyle/>
                    <a:p>
                      <a:r>
                        <a:rPr lang="en-US" sz="2000" b="1" dirty="0"/>
                        <a:t>ATW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Asynchronous </a:t>
                      </a:r>
                      <a:r>
                        <a:rPr lang="en-US" sz="2000" dirty="0" err="1"/>
                        <a:t>Timewarp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34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3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D15D7-43E8-8C7C-5366-68629DA19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B557FD-0559-0D6C-A68C-BFAC26341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857" y="1185859"/>
            <a:ext cx="6085115" cy="514442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835CC4-F12C-D803-465D-B650630A2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808" y="1405849"/>
            <a:ext cx="5802521" cy="1168907"/>
          </a:xfrm>
        </p:spPr>
        <p:txBody>
          <a:bodyPr/>
          <a:lstStyle/>
          <a:p>
            <a:r>
              <a:rPr lang="en-US" dirty="0"/>
              <a:t>Adjusting both SR and ATW period to minimize both average </a:t>
            </a:r>
            <a:r>
              <a:rPr lang="en-US" dirty="0">
                <a:solidFill>
                  <a:schemeClr val="accent2"/>
                </a:solidFill>
              </a:rPr>
              <a:t>M2D</a:t>
            </a:r>
            <a:r>
              <a:rPr lang="en-US" dirty="0"/>
              <a:t> and </a:t>
            </a:r>
            <a:r>
              <a:rPr lang="en-US" dirty="0">
                <a:solidFill>
                  <a:srgbClr val="1E77B4"/>
                </a:solidFill>
              </a:rPr>
              <a:t>C2D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448B46-65B5-6941-22EF-8ABFBC27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1C578F-B355-98A8-ABD1-AC7E6493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Optimization of </a:t>
            </a:r>
            <a:r>
              <a:rPr lang="en-US" dirty="0">
                <a:solidFill>
                  <a:schemeClr val="accent2"/>
                </a:solidFill>
              </a:rPr>
              <a:t>M2D</a:t>
            </a:r>
            <a:r>
              <a:rPr lang="en-US" dirty="0"/>
              <a:t> and </a:t>
            </a:r>
            <a:r>
              <a:rPr lang="en-US" dirty="0">
                <a:solidFill>
                  <a:srgbClr val="1E77B4"/>
                </a:solidFill>
              </a:rPr>
              <a:t>C2D </a:t>
            </a:r>
            <a:r>
              <a:rPr lang="en-US" dirty="0"/>
              <a:t>does not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F7D0E-91D5-8902-EE37-4A8A13424938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C2211-CDEC-3271-61CE-B0467A923698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84AD-1AD7-69B6-5BE4-6B621D98A99D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424FE2-23F4-D19F-2D92-1CAA3580F7DF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253CF3-8B8D-94C0-C8C9-372BB8AF7E63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B1108B-EF59-D2CF-E2ED-D78A7645A099}"/>
              </a:ext>
            </a:extLst>
          </p:cNvPr>
          <p:cNvSpPr/>
          <p:nvPr/>
        </p:nvSpPr>
        <p:spPr>
          <a:xfrm>
            <a:off x="9241383" y="1641702"/>
            <a:ext cx="2657138" cy="4354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DDB1B9-1E31-550D-D3DA-534CEF53F528}"/>
              </a:ext>
            </a:extLst>
          </p:cNvPr>
          <p:cNvSpPr txBox="1"/>
          <p:nvPr/>
        </p:nvSpPr>
        <p:spPr>
          <a:xfrm>
            <a:off x="385847" y="2571412"/>
            <a:ext cx="5802521" cy="1678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M2D and C2D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fluctuations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increase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Jobs have longer blocking time due to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contention</a:t>
            </a:r>
            <a:endParaRPr kumimoji="0" lang="en-US" sz="24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AFE285-46EC-73DD-84ED-6018136B7F41}"/>
              </a:ext>
            </a:extLst>
          </p:cNvPr>
          <p:cNvCxnSpPr/>
          <p:nvPr/>
        </p:nvCxnSpPr>
        <p:spPr>
          <a:xfrm>
            <a:off x="11806152" y="2067645"/>
            <a:ext cx="0" cy="162887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F65FB3-0A63-C5B8-701F-5A78487B42C8}"/>
              </a:ext>
            </a:extLst>
          </p:cNvPr>
          <p:cNvCxnSpPr>
            <a:cxnSpLocks/>
          </p:cNvCxnSpPr>
          <p:nvPr/>
        </p:nvCxnSpPr>
        <p:spPr>
          <a:xfrm>
            <a:off x="11806152" y="4056994"/>
            <a:ext cx="0" cy="178738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F67B827-944D-5EC9-F30C-92769A9CDED2}"/>
              </a:ext>
            </a:extLst>
          </p:cNvPr>
          <p:cNvSpPr txBox="1">
            <a:spLocks/>
          </p:cNvSpPr>
          <p:nvPr/>
        </p:nvSpPr>
        <p:spPr>
          <a:xfrm>
            <a:off x="385847" y="4780410"/>
            <a:ext cx="5563009" cy="11689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2D5D1B17-0BF1-EE9D-9616-F5DC500ACFFC}"/>
              </a:ext>
            </a:extLst>
          </p:cNvPr>
          <p:cNvSpPr txBox="1">
            <a:spLocks/>
          </p:cNvSpPr>
          <p:nvPr/>
        </p:nvSpPr>
        <p:spPr>
          <a:xfrm>
            <a:off x="385847" y="4825464"/>
            <a:ext cx="5563010" cy="1107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/>
              <a:t>Need to have scheduling policy that </a:t>
            </a:r>
            <a:r>
              <a:rPr lang="en-US" sz="3200" b="1" dirty="0"/>
              <a:t>prevents contention</a:t>
            </a:r>
            <a:r>
              <a:rPr lang="en-US" sz="3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2844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9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422761D-C3AE-7651-7754-EFCA6864115B}"/>
              </a:ext>
            </a:extLst>
          </p:cNvPr>
          <p:cNvSpPr txBox="1">
            <a:spLocks/>
          </p:cNvSpPr>
          <p:nvPr/>
        </p:nvSpPr>
        <p:spPr>
          <a:xfrm>
            <a:off x="699654" y="1327004"/>
            <a:ext cx="10515599" cy="9618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B304FF-CC0F-3CAC-9E2E-184EDD7FD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3125"/>
            <a:ext cx="10515600" cy="915776"/>
          </a:xfrm>
        </p:spPr>
        <p:txBody>
          <a:bodyPr/>
          <a:lstStyle/>
          <a:p>
            <a:r>
              <a:rPr lang="en-US" b="1" dirty="0"/>
              <a:t>C1:</a:t>
            </a:r>
            <a:r>
              <a:rPr lang="en-US" dirty="0"/>
              <a:t> Motion-dependent Tracking: Larger speed increases VIO exec. time</a:t>
            </a:r>
          </a:p>
          <a:p>
            <a:r>
              <a:rPr lang="en-US" b="1" dirty="0"/>
              <a:t>C2:</a:t>
            </a:r>
            <a:r>
              <a:rPr lang="en-US" dirty="0"/>
              <a:t> Scene-dependent Rendering: More objects increase SRR exec. time (render)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D12329-AEFE-EB55-C722-6470DC69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819BC4-16E1-822D-1522-D5BFFB77A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XR runtime characteristics</a:t>
            </a:r>
          </a:p>
        </p:txBody>
      </p:sp>
      <p:pic>
        <p:nvPicPr>
          <p:cNvPr id="9" name="Picture 8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F85000AD-1EBB-07CD-3DBF-01D08E127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54" y="2371305"/>
            <a:ext cx="10515599" cy="39026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927B5A-580D-124D-9D8E-158CDDA4B69E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9E36C-5BAD-02DE-2689-4BA4C7E375F4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25DB9E-B214-869F-F538-81D1C1C0C60F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57A944-FD9A-0B38-E4F8-CDF109718F38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B31E0E-7086-3930-53C9-B5F5B5D3A1F5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732051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72056F-6B8E-5DB3-39D8-D867D20B0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4600"/>
            <a:ext cx="10515600" cy="1360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Why design a scheduler and runtime adaption</a:t>
            </a:r>
          </a:p>
          <a:p>
            <a:r>
              <a:rPr lang="en-US" dirty="0"/>
              <a:t>Scheduling policy can be generated during setup to avoid large runtime overhead</a:t>
            </a:r>
          </a:p>
          <a:p>
            <a:r>
              <a:rPr lang="en-US" dirty="0"/>
              <a:t>Motion and scene objects can only be acquired during runtime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BDE54D-0795-CF47-54FD-28C947167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B29F65-67F7-79AC-C91E-74A18F192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BOXR 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1BA336-CC45-ED23-1251-6AB80BBABC8D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4236F1-DB8A-D176-12C5-8F45EEE50B06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7F283-5B9F-5718-67F7-3FFA044AF1E0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61A838-2910-5027-7407-6BA26F927421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1E6D1F-7352-25E7-DBB2-4241B9E6BD5E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60683A-EB89-9283-6E66-ABD5948561CD}"/>
              </a:ext>
            </a:extLst>
          </p:cNvPr>
          <p:cNvSpPr txBox="1"/>
          <p:nvPr/>
        </p:nvSpPr>
        <p:spPr>
          <a:xfrm>
            <a:off x="833302" y="2729263"/>
            <a:ext cx="10758054" cy="32398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BOXR Scheduling policy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Contention-preventive scheduling: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revents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contention between SRR and ATWR while maintain the fresh raw pose information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On-demand </a:t>
            </a:r>
            <a:r>
              <a:rPr kumimoji="0" lang="en-US" sz="240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IMUi</a:t>
            </a: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Executes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only when fused pose is needed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BOXR Runtime Adaption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Motion-Driven VIO: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Addresses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C1: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motion-dependent tracking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Scene-Dependent Foveated Rendering: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Addresses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C2: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scene-dependent rendering</a:t>
            </a:r>
          </a:p>
        </p:txBody>
      </p:sp>
    </p:spTree>
    <p:extLst>
      <p:ext uri="{BB962C8B-B14F-4D97-AF65-F5344CB8AC3E}">
        <p14:creationId xmlns:p14="http://schemas.microsoft.com/office/powerpoint/2010/main" val="189061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F18D8-F12F-D343-A6CB-0476C8014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2B5F79-1B23-7DBC-14FD-C31381DFB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199"/>
            <a:ext cx="10515600" cy="6915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avoid contention between ATWR and SRR, BOXR schedules ATW and ATWR jobs synchronously to SR and SRR jobs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F1CCC8-EF44-0962-6560-A522DDB0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BD2022-4C42-A7F4-2B85-C36C9DE45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BOXR Scheduling policy: Contention-preventive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5211FF-5726-F8D2-0983-64A7AA5E923C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7733DC-72D4-7849-B15A-231A9AB8ABF2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BD6CB-7F93-A89E-F3D6-AB7997D89A68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872D16-389B-EB96-09A4-87D6E6882DE2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14FDDA-9577-A6FB-24BE-20BE34846438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8B9DE64-C614-FF81-53BB-FCE385A77C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4469" y="2133601"/>
            <a:ext cx="11390814" cy="404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85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3BD440-3B7A-1524-A10A-D6D63D66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177A6F-1C5E-F55E-9420-E2C9A1A28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BOXR Scheduling policy: Contention-preventive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57AE30-2DAD-AAA9-1354-66E952C3685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373125"/>
            <a:ext cx="1114713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maintain raw pose data freshness, BOXR determines the SR period that ensures each </a:t>
            </a:r>
            <a:r>
              <a:rPr lang="en-US" dirty="0">
                <a:solidFill>
                  <a:prstClr val="black"/>
                </a:solidFill>
              </a:rPr>
              <a:t>C2D sequence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VIO→IMUi→SR→SRR→ATW→ATWR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completes with no temporal overlap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8E694-992C-95B8-BA99-C141411528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4469" y="2133601"/>
            <a:ext cx="11390814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8891C5-73C8-9E68-6868-B94AD4481887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0D1373-1980-59F1-56B4-1F1801380BFE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8C92EB-EC57-8F1F-7E31-D0084EB14099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423BC3-9BC7-817D-2DB4-2851C0459418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E7C0AE-B6B4-D8F1-0533-D20C54059BDB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515616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40CE4A-7F1E-8EFE-D87B-88B9AD82F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3125"/>
            <a:ext cx="10515600" cy="760476"/>
          </a:xfrm>
        </p:spPr>
        <p:txBody>
          <a:bodyPr/>
          <a:lstStyle/>
          <a:p>
            <a:r>
              <a:rPr lang="en-US" dirty="0"/>
              <a:t>To avoid wasted </a:t>
            </a:r>
            <a:r>
              <a:rPr lang="en-US" dirty="0" err="1"/>
              <a:t>IMUi</a:t>
            </a:r>
            <a:r>
              <a:rPr lang="en-US" dirty="0"/>
              <a:t> jobs, BOXR schedules </a:t>
            </a:r>
            <a:r>
              <a:rPr lang="en-US" dirty="0" err="1"/>
              <a:t>IMUi</a:t>
            </a:r>
            <a:r>
              <a:rPr lang="en-US" dirty="0"/>
              <a:t> to run only at the beginning of SR or ATW jobs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604A29-8679-9C07-3505-181587E3C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20EC58-C99D-EA68-1BB9-622BB3682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BOXR Scheduling policy: On-demand </a:t>
            </a:r>
            <a:r>
              <a:rPr lang="en-US" dirty="0" err="1"/>
              <a:t>IMUi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C8558-C31F-43AA-5862-82E69E4D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4469" y="2133601"/>
            <a:ext cx="11390814" cy="4043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858D3-0E1A-4915-A719-BDB923C4E958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21CC1C-8E35-B58D-F0C3-8ED544F90B78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5D3842-4904-E285-38FF-82E0C36BEF54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4A85B3-DD58-1198-41A2-DF24E631AD0B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309B9-2BA8-C60F-9E9E-2E73FF569659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866879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28F221-AB5E-D858-2D89-868C681BC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125" y="3988053"/>
            <a:ext cx="5022892" cy="224858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AF806D-A41B-6EB1-2FF0-C79912ECC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3124"/>
            <a:ext cx="11167767" cy="15397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/>
              <a:t>What is Extended Reality (XR)?</a:t>
            </a:r>
          </a:p>
          <a:p>
            <a:r>
              <a:rPr lang="en-US" dirty="0"/>
              <a:t>Creates an immersive virtual-physical user experience</a:t>
            </a:r>
          </a:p>
          <a:p>
            <a:r>
              <a:rPr lang="en-US" dirty="0"/>
              <a:t>Includes Virtual Reality (VR), Augmented Reality (AR), Mixed Reality (MR)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4327FA-936A-8D7B-6675-7C03CAE53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70FEC3-B940-CE1A-B7ED-B65F51AC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Reality (XR)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4AEA46-9973-396C-03C3-D11773278C0D}"/>
              </a:ext>
            </a:extLst>
          </p:cNvPr>
          <p:cNvSpPr txBox="1"/>
          <p:nvPr/>
        </p:nvSpPr>
        <p:spPr>
          <a:xfrm>
            <a:off x="838200" y="2755995"/>
            <a:ext cx="10515600" cy="1346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Why XR is useful?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13DA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Intuitive control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user motion directly interact with virtual environment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13D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Diverse use cases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entertainment, teleoperation, accessibility, etc.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261730-B020-6E2F-E441-072A7A1C0A45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FA79B4-BFED-B170-D768-54F8113183CD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CE0704-3168-8B5C-9757-6ABC293ADC72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353485-5A6E-62DA-FA61-2525C9B0C8C5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DDEB68-E825-1DFB-F84A-901998020AA2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pic>
        <p:nvPicPr>
          <p:cNvPr id="8" name="Picture 7" descr="A green apple in a room&#10;&#10;Description automatically generated">
            <a:extLst>
              <a:ext uri="{FF2B5EF4-FFF2-40B4-BE49-F238E27FC236}">
                <a16:creationId xmlns:a16="http://schemas.microsoft.com/office/drawing/2014/main" id="{737E4276-AD90-D843-9848-FC05FC5D0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894" y="4102005"/>
            <a:ext cx="3542716" cy="20211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3455B6-4214-F748-722F-594D40750906}"/>
              </a:ext>
            </a:extLst>
          </p:cNvPr>
          <p:cNvSpPr txBox="1"/>
          <p:nvPr/>
        </p:nvSpPr>
        <p:spPr>
          <a:xfrm>
            <a:off x="838200" y="6444476"/>
            <a:ext cx="89384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* </a:t>
            </a:r>
            <a:r>
              <a:rPr lang="en-US" sz="1200" dirty="0" err="1">
                <a:effectLst/>
              </a:rPr>
              <a:t>iFixit</a:t>
            </a:r>
            <a:r>
              <a:rPr lang="en-US" sz="1200" dirty="0">
                <a:effectLst/>
              </a:rPr>
              <a:t>, Vision Pro Teardown: Behind the Complex and Creepy Tech, https://youtu.be/JVJPAYwY8Us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07313B-1D28-AB86-3862-1BC66B10469A}"/>
              </a:ext>
            </a:extLst>
          </p:cNvPr>
          <p:cNvSpPr txBox="1"/>
          <p:nvPr/>
        </p:nvSpPr>
        <p:spPr>
          <a:xfrm>
            <a:off x="5071941" y="40054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6378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679F0F-985C-A5CD-6CAA-FB5809303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3124"/>
            <a:ext cx="5257800" cy="4983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Goal</a:t>
            </a:r>
            <a:r>
              <a:rPr lang="en-US" dirty="0"/>
              <a:t>: Manage the varying execution time of VIO while minimizing pose quality degradation</a:t>
            </a:r>
          </a:p>
          <a:p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 cropping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when motion is large, crop the image input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Level of pyramid adjustment</a:t>
            </a:r>
            <a:r>
              <a:rPr lang="en-US" dirty="0">
                <a:solidFill>
                  <a:prstClr val="black"/>
                </a:solidFill>
              </a:rPr>
              <a:t>: adjust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pyramid level in the VIO’s Multi-state Kalman Filter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w.r.t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motion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 bounding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leverage the previous raw pose to calculate the maximum possible displacement. Bound the output pose within the displacement.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23B7D-80A4-B4F0-6563-613287DC6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79C211-1FB9-4B08-730A-AC6EFCC1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Adaption: Motion-Driven VIO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D53162-EB17-6F81-5471-68A9408351A5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5010F-3628-CF5B-10D3-AFC33AC9E105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661C82-CCE3-B892-9E35-768DC62BA846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8DBB7C-E035-D325-0437-6F53E304828F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698775-4468-7479-0B4E-664C76E704AA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AB934E-37D4-4820-299F-D4865B8F4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704" y="1169061"/>
            <a:ext cx="3858254" cy="2523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65FF50-3989-6F4F-9B7E-FF284CD4B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098" y="3611290"/>
            <a:ext cx="3143982" cy="256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17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AC4924-FC79-32B9-112B-F4C00E68C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2805"/>
            <a:ext cx="4892040" cy="48038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Goal</a:t>
            </a:r>
            <a:r>
              <a:rPr lang="en-US" dirty="0"/>
              <a:t>: Control varying SRR execution time by scene-adaptive foveation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Dynamic foveation area</a:t>
            </a:r>
            <a:r>
              <a:rPr lang="en-US" dirty="0"/>
              <a:t>: reduce the peripheral resolution when more objects are in the viewport</a:t>
            </a:r>
          </a:p>
          <a:p>
            <a:r>
              <a:rPr lang="en-US" b="1" dirty="0"/>
              <a:t>Dynamic Objects Centroid</a:t>
            </a:r>
            <a:r>
              <a:rPr lang="en-US" dirty="0"/>
              <a:t>: fix the center of foveation to the objects’ centroid to effectively reduce render time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6B9B0A-CB8F-A1A4-C581-A3BFAB8F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25197E-8F40-35BA-AE0A-426304690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Runtime Adaption: Scene-Dependent Foveated Render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94C8B0-7B3E-F94F-BCC9-8A94361CC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240" y="2286000"/>
            <a:ext cx="6123296" cy="26836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BE71A7-6C66-0919-F4AB-EA0BFED5D097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9FBFAB-A279-5973-1849-35CCC51D4F6B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22E8BC-C7DB-40B0-BCD5-BD91DF52D261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DCEBEC-1F5A-F9D1-A07A-9B3F763845D5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4167F2-7B23-DE93-58B0-6B0967E0F5A6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205784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39ECE77-9F45-BE6F-FC1D-873823ED6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709" y="1164759"/>
            <a:ext cx="7772400" cy="20066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B754BC-5DB2-FD53-973F-E64D84CBD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3125"/>
            <a:ext cx="3399509" cy="220319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Setup:</a:t>
            </a:r>
          </a:p>
          <a:p>
            <a:r>
              <a:rPr lang="en-US" dirty="0"/>
              <a:t>Hardware Platform: PC, NVIDIA AGX Xavier, NVIDIA Orin Nano</a:t>
            </a:r>
          </a:p>
          <a:p>
            <a:r>
              <a:rPr lang="en-US" dirty="0"/>
              <a:t>XR applications: Table I</a:t>
            </a:r>
          </a:p>
          <a:p>
            <a:r>
              <a:rPr lang="en-US" dirty="0"/>
              <a:t>Trajectory: Table II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5DA31D-3660-E700-7E33-CEEF91C3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2B724F-DFF8-90C0-EC1C-AC5A0CA36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and Baselines Setup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B929CE-BA8D-3D14-AB9D-D62352AA1D7B}"/>
              </a:ext>
            </a:extLst>
          </p:cNvPr>
          <p:cNvSpPr txBox="1"/>
          <p:nvPr/>
        </p:nvSpPr>
        <p:spPr>
          <a:xfrm>
            <a:off x="838200" y="3832691"/>
            <a:ext cx="10855960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Baselines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ILLIXR: Pub-Sub model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ILLIXR-OP: Optimized with SR and ATW periodicities changes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BOXR-S: Static BOXR only implements the BOXR scheduler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BOXR: Complete framework with both scheduler and runtime adaption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F1DA3C-6A8B-4845-1962-8B6954CED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809" y="2924642"/>
            <a:ext cx="7696200" cy="152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86EE8A-5C2C-D415-2C38-017DFE963518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9B980-E3A6-2FC0-EFC5-57EA85826AB8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9DF021-1938-F832-1BEA-24B3229543DE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A27359-8A42-5BE2-F642-FEDEFA4FB3A5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EFA9F9-2941-261E-AEEA-C9C24D8FF885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410179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D44F2E-F513-CA0B-96BF-C49CC2ECE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BOXR runtime adaption only results </a:t>
            </a:r>
            <a:r>
              <a:rPr lang="en-US" b="1" dirty="0"/>
              <a:t>up to 0.6% </a:t>
            </a:r>
            <a:r>
              <a:rPr lang="en-US" dirty="0"/>
              <a:t>of system overhead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266C18-A662-6B05-BFF1-3FDF2378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055398-8E34-4B67-B6CA-314214C77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Efficiency: Low Runtime Overhead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4E01FA-91BF-AEEA-0744-D920644AA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59" y="2120901"/>
            <a:ext cx="11517081" cy="3111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70B78C-1821-F18B-16CE-16C4B448BBD2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B5F07-9B80-CBA0-C429-E3B4251319C5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B90682-615D-693F-9205-699BBCCEDFD0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83B0B-E832-E6E3-FA2F-849CC9D1D038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61EF98-836D-6634-D84F-C4426435C0FA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986347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9440532-E321-9908-B153-3B0AA3ED9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319" y="3873601"/>
            <a:ext cx="8834251" cy="227015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07C116-11B7-DBD7-4697-D923D3106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79" y="1373125"/>
            <a:ext cx="2419409" cy="4803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BOXR General </a:t>
            </a:r>
            <a:r>
              <a:rPr lang="en-US" b="1" dirty="0"/>
              <a:t>Effectiveness</a:t>
            </a:r>
            <a:r>
              <a:rPr lang="en-US" dirty="0"/>
              <a:t>:</a:t>
            </a:r>
          </a:p>
          <a:p>
            <a:r>
              <a:rPr lang="en-US" dirty="0"/>
              <a:t>Xavier: on average </a:t>
            </a:r>
            <a:r>
              <a:rPr lang="en-US" b="1" dirty="0"/>
              <a:t>37%</a:t>
            </a:r>
            <a:r>
              <a:rPr lang="en-US" dirty="0"/>
              <a:t> M2D and </a:t>
            </a:r>
            <a:r>
              <a:rPr lang="en-US" b="1" dirty="0"/>
              <a:t>27%</a:t>
            </a:r>
            <a:r>
              <a:rPr lang="en-US" dirty="0"/>
              <a:t> C2D reduction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779284-6161-638A-335F-48C8EDED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4A4E704-41EF-B652-691D-6566A27EA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Effectiveness: </a:t>
            </a:r>
            <a:r>
              <a:rPr lang="en-US" dirty="0">
                <a:solidFill>
                  <a:schemeClr val="accent2"/>
                </a:solidFill>
              </a:rPr>
              <a:t>M2D</a:t>
            </a:r>
            <a:r>
              <a:rPr lang="en-US" dirty="0"/>
              <a:t> and </a:t>
            </a:r>
            <a:r>
              <a:rPr lang="en-US" dirty="0">
                <a:solidFill>
                  <a:srgbClr val="1E77B4"/>
                </a:solidFill>
              </a:rPr>
              <a:t>C2D</a:t>
            </a:r>
            <a:r>
              <a:rPr lang="en-US" dirty="0"/>
              <a:t> Reduction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75ECA-E7DB-7002-AE85-30FB8250B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408" y="1143000"/>
            <a:ext cx="4373880" cy="2729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DE9E1A-AEB3-AFD7-4371-55C0B23CC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620" y="1271525"/>
            <a:ext cx="4334260" cy="2600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A11F10-E656-B669-FEE7-C28136D8C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328" y="1273050"/>
            <a:ext cx="4373880" cy="266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1124DD-6CC5-BB0E-A545-C4BAF123E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058" y="1271525"/>
            <a:ext cx="4373880" cy="2660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8FB8AE-34BA-FCAC-AE65-75E9405C98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989" y="3811427"/>
            <a:ext cx="1827978" cy="2952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74BE79-481F-0346-6845-2D4AD1CAA6F1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E9637E-5B5C-EB4F-016A-0088A1B8C036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75B7FC-DC5E-B041-4B86-25483791CEDA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DBD2A8-3B61-A696-E941-F266D9D8A38D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F6CC3F-A808-A626-33E3-7A9561238AA7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980689-0EA5-9915-C148-4C647E1474E1}"/>
              </a:ext>
            </a:extLst>
          </p:cNvPr>
          <p:cNvSpPr txBox="1"/>
          <p:nvPr/>
        </p:nvSpPr>
        <p:spPr>
          <a:xfrm>
            <a:off x="11542463" y="521714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M2D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5931BB-3059-A769-DEDE-79A499034016}"/>
              </a:ext>
            </a:extLst>
          </p:cNvPr>
          <p:cNvSpPr txBox="1"/>
          <p:nvPr/>
        </p:nvSpPr>
        <p:spPr>
          <a:xfrm>
            <a:off x="11542463" y="4290529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C2D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7DE189-1170-574A-542F-5C581ADD5A10}"/>
              </a:ext>
            </a:extLst>
          </p:cNvPr>
          <p:cNvSpPr txBox="1"/>
          <p:nvPr/>
        </p:nvSpPr>
        <p:spPr>
          <a:xfrm>
            <a:off x="11501598" y="3872081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DDL: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2D5AC3-E098-CF59-88A3-796965DF8563}"/>
              </a:ext>
            </a:extLst>
          </p:cNvPr>
          <p:cNvSpPr txBox="1"/>
          <p:nvPr/>
        </p:nvSpPr>
        <p:spPr>
          <a:xfrm>
            <a:off x="493423" y="3724633"/>
            <a:ext cx="2509520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Real-world Gaming: BOXR reduces M2D and C2D miss rate by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69.2%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34.1%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respectively</a:t>
            </a:r>
          </a:p>
        </p:txBody>
      </p:sp>
    </p:spTree>
    <p:extLst>
      <p:ext uri="{BB962C8B-B14F-4D97-AF65-F5344CB8AC3E}">
        <p14:creationId xmlns:p14="http://schemas.microsoft.com/office/powerpoint/2010/main" val="5633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706850-6C7B-DEB4-CE60-4D344D151C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738019CA-16DD-8C4B-BFB8-337997FD9D29}" type="slidenum">
              <a:rPr lang="en-US" smtClean="0"/>
              <a:t>25</a:t>
            </a:fld>
            <a:endParaRPr lang="en-US"/>
          </a:p>
        </p:txBody>
      </p:sp>
      <p:pic>
        <p:nvPicPr>
          <p:cNvPr id="6" name="rtss_demo">
            <a:hlinkClick r:id="" action="ppaction://media"/>
            <a:extLst>
              <a:ext uri="{FF2B5EF4-FFF2-40B4-BE49-F238E27FC236}">
                <a16:creationId xmlns:a16="http://schemas.microsoft.com/office/drawing/2014/main" id="{EA8B994B-60D2-143B-F87B-6866FABF8A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38" y="-4431"/>
            <a:ext cx="12199877" cy="686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8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FDC13-D836-3FE4-D129-D67FCFB9D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1947-D5BA-C08F-81F1-1B171E9E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866" y="757233"/>
            <a:ext cx="7704667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393B8-DCEC-24F8-C75F-372E324AFA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738019CA-16DD-8C4B-BFB8-337997FD9D29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53277BA-2980-FDA7-AB8F-28AD88B0F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420" y="3314700"/>
            <a:ext cx="2288634" cy="22886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52F198-1044-458F-CC49-FF3403AA1E8F}"/>
              </a:ext>
            </a:extLst>
          </p:cNvPr>
          <p:cNvSpPr txBox="1"/>
          <p:nvPr/>
        </p:nvSpPr>
        <p:spPr>
          <a:xfrm>
            <a:off x="119452" y="1984594"/>
            <a:ext cx="121494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Discovers the C2D metric and co-optimize both M2D and C2D for both body and head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Addresses resource contention and increased execution time due to motion and objects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368E0-790D-CB46-D20D-BE64F5065C8A}"/>
              </a:ext>
            </a:extLst>
          </p:cNvPr>
          <p:cNvSpPr txBox="1"/>
          <p:nvPr/>
        </p:nvSpPr>
        <p:spPr>
          <a:xfrm>
            <a:off x="3414120" y="5606534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GitHub Link</a:t>
            </a:r>
          </a:p>
        </p:txBody>
      </p:sp>
      <p:pic>
        <p:nvPicPr>
          <p:cNvPr id="16" name="Picture 15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41667C10-E369-DCEA-A7F2-8C9728A45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233" y="3314700"/>
            <a:ext cx="2288634" cy="22886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FBDCC3-5AD3-6151-0A48-90CD25E21BAF}"/>
              </a:ext>
            </a:extLst>
          </p:cNvPr>
          <p:cNvSpPr txBox="1"/>
          <p:nvPr/>
        </p:nvSpPr>
        <p:spPr>
          <a:xfrm>
            <a:off x="7719679" y="5573652"/>
            <a:ext cx="1399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Paper Link</a:t>
            </a:r>
          </a:p>
        </p:txBody>
      </p:sp>
    </p:spTree>
    <p:extLst>
      <p:ext uri="{BB962C8B-B14F-4D97-AF65-F5344CB8AC3E}">
        <p14:creationId xmlns:p14="http://schemas.microsoft.com/office/powerpoint/2010/main" val="592047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8E158D-3BDF-65A2-86C1-AA4237BF6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5124DA-634C-F852-A003-368A92D4C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XR pipeline and challenges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D616B5-DB80-CEE1-1012-4DC672C2F1D1}"/>
              </a:ext>
            </a:extLst>
          </p:cNvPr>
          <p:cNvSpPr txBox="1"/>
          <p:nvPr/>
        </p:nvSpPr>
        <p:spPr>
          <a:xfrm>
            <a:off x="838198" y="1366773"/>
            <a:ext cx="1015976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 XR systems work?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A58FF0-D292-7B40-B67B-9104A5B231F2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F6C501-0D4D-3682-B4D7-8BA3C6969AA0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D67FC9-A194-53A4-2142-014762205C79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68B3A7-AC29-23A3-68C2-E7BC82175A5C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0AD195-180E-FF6E-2392-D148F8F1A330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702948-F0CF-7C96-7CF5-9CEA6C5DBC3C}"/>
              </a:ext>
            </a:extLst>
          </p:cNvPr>
          <p:cNvSpPr txBox="1"/>
          <p:nvPr/>
        </p:nvSpPr>
        <p:spPr>
          <a:xfrm>
            <a:off x="303312" y="3543582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User motion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804E3A-E8BE-236E-7C52-ED8876D9256A}"/>
              </a:ext>
            </a:extLst>
          </p:cNvPr>
          <p:cNvSpPr txBox="1"/>
          <p:nvPr/>
        </p:nvSpPr>
        <p:spPr>
          <a:xfrm>
            <a:off x="4359948" y="3543582"/>
            <a:ext cx="227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Perception Phase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006670-14EF-FC72-10DD-E037F3757FF8}"/>
              </a:ext>
            </a:extLst>
          </p:cNvPr>
          <p:cNvSpPr txBox="1"/>
          <p:nvPr/>
        </p:nvSpPr>
        <p:spPr>
          <a:xfrm>
            <a:off x="2437883" y="3558875"/>
            <a:ext cx="114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955970F-B28B-A3AB-9F98-3F5DA0CBA3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03" t="12281" r="4688" b="4189"/>
          <a:stretch/>
        </p:blipFill>
        <p:spPr>
          <a:xfrm>
            <a:off x="7228672" y="1981926"/>
            <a:ext cx="2163939" cy="162053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927D661-52CB-2C8E-5519-8A35A175E3FC}"/>
              </a:ext>
            </a:extLst>
          </p:cNvPr>
          <p:cNvSpPr txBox="1"/>
          <p:nvPr/>
        </p:nvSpPr>
        <p:spPr>
          <a:xfrm>
            <a:off x="6964083" y="3543582"/>
            <a:ext cx="268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 Phase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6A7667-138F-15EF-7670-5899EC91527F}"/>
              </a:ext>
            </a:extLst>
          </p:cNvPr>
          <p:cNvSpPr txBox="1"/>
          <p:nvPr/>
        </p:nvSpPr>
        <p:spPr>
          <a:xfrm>
            <a:off x="9463602" y="3291640"/>
            <a:ext cx="2686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Head-mount Display (HMD)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0E56E29-E12B-8912-D996-D255C36B1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550" y="2004270"/>
            <a:ext cx="2288058" cy="1397631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B69F467-429F-65BE-DA27-4AD08849A078}"/>
              </a:ext>
            </a:extLst>
          </p:cNvPr>
          <p:cNvCxnSpPr/>
          <p:nvPr/>
        </p:nvCxnSpPr>
        <p:spPr>
          <a:xfrm>
            <a:off x="1717637" y="2768367"/>
            <a:ext cx="62289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D287768-EC00-2646-0DEB-86B7E49C07E7}"/>
              </a:ext>
            </a:extLst>
          </p:cNvPr>
          <p:cNvCxnSpPr/>
          <p:nvPr/>
        </p:nvCxnSpPr>
        <p:spPr>
          <a:xfrm>
            <a:off x="3692222" y="2768367"/>
            <a:ext cx="62289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1D4006D-0246-F51A-B138-BCC6DBC47A58}"/>
              </a:ext>
            </a:extLst>
          </p:cNvPr>
          <p:cNvCxnSpPr/>
          <p:nvPr/>
        </p:nvCxnSpPr>
        <p:spPr>
          <a:xfrm>
            <a:off x="6652637" y="2768367"/>
            <a:ext cx="62289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4E7822E-ABC0-9A7F-6C8A-2E54D12BB31B}"/>
              </a:ext>
            </a:extLst>
          </p:cNvPr>
          <p:cNvCxnSpPr>
            <a:cxnSpLocks/>
          </p:cNvCxnSpPr>
          <p:nvPr/>
        </p:nvCxnSpPr>
        <p:spPr>
          <a:xfrm>
            <a:off x="9432085" y="2768367"/>
            <a:ext cx="35786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0B2CA31C-88A4-2144-C544-ED255CE9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447421" y="2736795"/>
            <a:ext cx="1137908" cy="94825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9CEC214-BD09-78C0-15D4-1CC7770A0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345" y="1985843"/>
            <a:ext cx="1039984" cy="77998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940A9C-EF81-3E58-CA31-1998458BE0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053" y="1791505"/>
            <a:ext cx="1678244" cy="106665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3D4D65-6C7D-A59F-3804-4707D24D9A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1664"/>
          <a:stretch/>
        </p:blipFill>
        <p:spPr>
          <a:xfrm>
            <a:off x="5693739" y="2907469"/>
            <a:ext cx="536502" cy="6948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135B6E1-4E6A-A706-95A4-3AD2010AA5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604" t="80989" r="1604" b="-572"/>
          <a:stretch/>
        </p:blipFill>
        <p:spPr>
          <a:xfrm>
            <a:off x="4679962" y="3112337"/>
            <a:ext cx="974303" cy="31546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A13294A-EC45-3EA2-6EB1-CCA1CDCB4CCC}"/>
              </a:ext>
            </a:extLst>
          </p:cNvPr>
          <p:cNvSpPr txBox="1"/>
          <p:nvPr/>
        </p:nvSpPr>
        <p:spPr>
          <a:xfrm>
            <a:off x="438857" y="4227292"/>
            <a:ext cx="11046266" cy="1678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 of XR systems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Tight budget for motion display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users can sense motion misalignment in 20ms</a:t>
            </a:r>
            <a:r>
              <a:rPr kumimoji="0" lang="en-US" sz="24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Resource constraints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standalone XR devices use embedded systems with limited computational resources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304B058-B68E-300D-2573-EDEE223B0E46}"/>
              </a:ext>
            </a:extLst>
          </p:cNvPr>
          <p:cNvSpPr txBox="1"/>
          <p:nvPr/>
        </p:nvSpPr>
        <p:spPr>
          <a:xfrm>
            <a:off x="838197" y="6309082"/>
            <a:ext cx="9233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* Huzaifa, Muhammad, et al. "ILLIXR: Enabling end-to-end extended reality research." 2021 IEEE International Symposium on Workload Characterization (IISWC), 2021.</a:t>
            </a:r>
            <a:endParaRPr 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1F730C-6129-D4C6-6B16-BAC1159655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781" y="2114455"/>
            <a:ext cx="1465431" cy="14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30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ery Single Sensor inside the Apple Vision Pro and What It's Individually  Designed To Do - Yanko Design">
            <a:extLst>
              <a:ext uri="{FF2B5EF4-FFF2-40B4-BE49-F238E27FC236}">
                <a16:creationId xmlns:a16="http://schemas.microsoft.com/office/drawing/2014/main" id="{0F795173-8DCB-853F-3012-4C2C5C5A9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128" y="1740160"/>
            <a:ext cx="5158495" cy="343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C52B25-1CD4-D740-5341-910477295DAA}"/>
              </a:ext>
            </a:extLst>
          </p:cNvPr>
          <p:cNvSpPr txBox="1"/>
          <p:nvPr/>
        </p:nvSpPr>
        <p:spPr>
          <a:xfrm>
            <a:off x="844084" y="3236843"/>
            <a:ext cx="6102991" cy="16784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Stereo Camera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Sample Rate: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20Hz ~ 60Hz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Data: a picture of surrounding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information (With depth information)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77EBF3-9B57-211A-F251-3FDE9377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E330B4-E316-9868-5C33-7C2920649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XR Sensors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8E3DCD-2E2D-7276-4B05-98D76DAC74B1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3F3EBA-B07D-3367-1097-ADFC5E0F99E9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48DCD8-1BB6-9395-3101-D129C258B97E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EB6F60-CC7A-5C88-FA0C-9E7EEAAE2272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9FFC8-2B80-F0E7-E8F4-4A99E2C5182C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BEC80AB-ADBC-93DD-4CD2-FA18AAA30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7005"/>
            <a:ext cx="6080052" cy="2320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Inertial Measurement Unit (</a:t>
            </a:r>
            <a:r>
              <a:rPr lang="en-US" b="1" dirty="0"/>
              <a:t>IMU</a:t>
            </a:r>
            <a:r>
              <a:rPr lang="en-US" dirty="0"/>
              <a:t>):</a:t>
            </a:r>
          </a:p>
          <a:p>
            <a:r>
              <a:rPr lang="en-US" dirty="0"/>
              <a:t>Sample Rate: 500Hz ~ 1000Hz</a:t>
            </a:r>
          </a:p>
          <a:p>
            <a:r>
              <a:rPr lang="en-US" dirty="0"/>
              <a:t>Data: acceleration and rotation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0F3B71-815B-D9E0-ABC8-CCD5964C3D02}"/>
              </a:ext>
            </a:extLst>
          </p:cNvPr>
          <p:cNvCxnSpPr>
            <a:cxnSpLocks/>
          </p:cNvCxnSpPr>
          <p:nvPr/>
        </p:nvCxnSpPr>
        <p:spPr>
          <a:xfrm flipH="1">
            <a:off x="3895579" y="3429000"/>
            <a:ext cx="6165850" cy="0"/>
          </a:xfrm>
          <a:prstGeom prst="straightConnector1">
            <a:avLst/>
          </a:prstGeom>
          <a:ln w="38100">
            <a:solidFill>
              <a:srgbClr val="1F77B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AC6B35-D0C4-4B8B-1E1D-0A92CD25EF1C}"/>
              </a:ext>
            </a:extLst>
          </p:cNvPr>
          <p:cNvCxnSpPr>
            <a:cxnSpLocks/>
          </p:cNvCxnSpPr>
          <p:nvPr/>
        </p:nvCxnSpPr>
        <p:spPr>
          <a:xfrm flipH="1">
            <a:off x="5333999" y="1628662"/>
            <a:ext cx="3799465" cy="0"/>
          </a:xfrm>
          <a:prstGeom prst="straightConnector1">
            <a:avLst/>
          </a:prstGeom>
          <a:ln w="317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8E4A625-871A-E198-3897-D74FB23958C9}"/>
              </a:ext>
            </a:extLst>
          </p:cNvPr>
          <p:cNvCxnSpPr>
            <a:cxnSpLocks/>
          </p:cNvCxnSpPr>
          <p:nvPr/>
        </p:nvCxnSpPr>
        <p:spPr>
          <a:xfrm flipV="1">
            <a:off x="9126376" y="1621574"/>
            <a:ext cx="0" cy="908975"/>
          </a:xfrm>
          <a:prstGeom prst="straightConnector1">
            <a:avLst/>
          </a:prstGeom>
          <a:ln w="3175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44F39D-9A5B-C7C2-6179-BD58C4342AAA}"/>
              </a:ext>
            </a:extLst>
          </p:cNvPr>
          <p:cNvCxnSpPr>
            <a:cxnSpLocks/>
          </p:cNvCxnSpPr>
          <p:nvPr/>
        </p:nvCxnSpPr>
        <p:spPr>
          <a:xfrm>
            <a:off x="8204789" y="3429000"/>
            <a:ext cx="0" cy="273654"/>
          </a:xfrm>
          <a:prstGeom prst="straightConnector1">
            <a:avLst/>
          </a:prstGeom>
          <a:ln w="38100">
            <a:solidFill>
              <a:srgbClr val="1F77B4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26BDCD7-B960-92B0-72F0-C800337A3BE1}"/>
              </a:ext>
            </a:extLst>
          </p:cNvPr>
          <p:cNvCxnSpPr>
            <a:cxnSpLocks/>
          </p:cNvCxnSpPr>
          <p:nvPr/>
        </p:nvCxnSpPr>
        <p:spPr>
          <a:xfrm>
            <a:off x="10058399" y="3429000"/>
            <a:ext cx="0" cy="231124"/>
          </a:xfrm>
          <a:prstGeom prst="straightConnector1">
            <a:avLst/>
          </a:prstGeom>
          <a:ln w="38100">
            <a:solidFill>
              <a:srgbClr val="1F77B4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80B9133-D838-4E38-6E7D-619FD1539533}"/>
              </a:ext>
            </a:extLst>
          </p:cNvPr>
          <p:cNvSpPr txBox="1"/>
          <p:nvPr/>
        </p:nvSpPr>
        <p:spPr>
          <a:xfrm>
            <a:off x="838198" y="6309082"/>
            <a:ext cx="8938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* Sarang Sheth, "Every Single Sensor inside the Apple Vision Pro and What It’s Individually Designed To Do." </a:t>
            </a:r>
            <a:r>
              <a:rPr lang="en-US" sz="1200" dirty="0"/>
              <a:t>https://www.yankodesign.com/2023/06/07/every-single-sensor-in-the-apple-vision-pro-and-what-its-individually-designed-to-do/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37FF6C-381B-87DF-F891-6E898EE0563E}"/>
              </a:ext>
            </a:extLst>
          </p:cNvPr>
          <p:cNvSpPr txBox="1"/>
          <p:nvPr/>
        </p:nvSpPr>
        <p:spPr>
          <a:xfrm>
            <a:off x="7779666" y="5211626"/>
            <a:ext cx="2780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 Vision Pro sensors</a:t>
            </a:r>
            <a:r>
              <a:rPr lang="en-US" baseline="300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5244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80E27-153C-15C2-E4A8-B5D98C8B0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059DCF-CB3A-1D10-06B7-F62C9CDC3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325F00-0062-8B73-F289-88C036898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Motion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0FC42E-1670-DF74-016C-B90817FA2471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53056-30BB-598B-264B-455CBE9A010B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27033-46F3-21FA-7E7C-02A5833FB1CC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8B02B1-B38D-40DA-1782-8FE92929B0F8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4FA08-0B14-736A-E573-740746535F23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0F19CFC-DCEA-3703-27F8-73B38A03A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277005"/>
            <a:ext cx="7035802" cy="2151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Head Motion</a:t>
            </a:r>
          </a:p>
          <a:p>
            <a:r>
              <a:rPr lang="en-US" dirty="0">
                <a:solidFill>
                  <a:schemeClr val="accent2"/>
                </a:solidFill>
              </a:rPr>
              <a:t>Frequent rotational </a:t>
            </a:r>
            <a:r>
              <a:rPr lang="en-US" dirty="0"/>
              <a:t>or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small-magnitude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translational movements</a:t>
            </a:r>
          </a:p>
          <a:p>
            <a:r>
              <a:rPr lang="en-US" dirty="0"/>
              <a:t>i.e., head shaking, torso rotation, body leaning</a:t>
            </a:r>
          </a:p>
          <a:p>
            <a:r>
              <a:rPr lang="en-US" dirty="0"/>
              <a:t>Can be accurately captured by </a:t>
            </a:r>
            <a:r>
              <a:rPr lang="en-US" b="1" dirty="0"/>
              <a:t>IMU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4221E6-03A0-0C00-6A30-F313EEEC6A45}"/>
              </a:ext>
            </a:extLst>
          </p:cNvPr>
          <p:cNvSpPr txBox="1"/>
          <p:nvPr/>
        </p:nvSpPr>
        <p:spPr>
          <a:xfrm>
            <a:off x="838198" y="3642851"/>
            <a:ext cx="7035802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Body Motion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1E77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 frequent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with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13DA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E77B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absolute position change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the environment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i.e.,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running, walking, skiing, acceleration in car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perform accurate localization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ABAA12-FA3F-3F6E-5D5F-F9C64982D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246" y="1286528"/>
            <a:ext cx="1722688" cy="17485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BFBFD0-A4C5-02F8-A63F-4DC52D39D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2760" y="1332920"/>
            <a:ext cx="1886033" cy="24277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DED5B4-891E-FE34-42EB-C8E3F0D73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750" y="3822945"/>
            <a:ext cx="2138988" cy="235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7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5D76B-1557-920A-8795-C0EE287CB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DEDB23-9C3D-D727-8A14-61C8503B1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578" y="1231392"/>
            <a:ext cx="10871966" cy="9877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Adopts a </a:t>
            </a:r>
            <a:r>
              <a:rPr lang="en-US" dirty="0">
                <a:solidFill>
                  <a:srgbClr val="013DA5"/>
                </a:solidFill>
              </a:rPr>
              <a:t>publisher-subscriber</a:t>
            </a:r>
            <a:r>
              <a:rPr lang="en-US" dirty="0"/>
              <a:t> model</a:t>
            </a:r>
          </a:p>
          <a:p>
            <a:r>
              <a:rPr lang="en-US" dirty="0"/>
              <a:t>Tasks: Visual Inertial Odometer (</a:t>
            </a:r>
            <a:r>
              <a:rPr lang="en-US" b="1" dirty="0"/>
              <a:t>VIO</a:t>
            </a:r>
            <a:r>
              <a:rPr lang="en-US" dirty="0"/>
              <a:t>), IMU integration (</a:t>
            </a:r>
            <a:r>
              <a:rPr lang="en-US" b="1" dirty="0" err="1"/>
              <a:t>IMUi</a:t>
            </a:r>
            <a:r>
              <a:rPr lang="en-US" dirty="0"/>
              <a:t>), </a:t>
            </a:r>
            <a:br>
              <a:rPr lang="en-US" dirty="0"/>
            </a:br>
            <a:r>
              <a:rPr lang="en-US" dirty="0"/>
              <a:t>           Scene Reconstruction (</a:t>
            </a:r>
            <a:r>
              <a:rPr lang="en-US" b="1" dirty="0"/>
              <a:t>SR &amp; SRR)</a:t>
            </a:r>
            <a:r>
              <a:rPr lang="en-US" dirty="0"/>
              <a:t>,</a:t>
            </a:r>
            <a:r>
              <a:rPr lang="en-US" b="1" dirty="0"/>
              <a:t> </a:t>
            </a:r>
            <a:r>
              <a:rPr lang="en-US" dirty="0"/>
              <a:t>Asynchronous </a:t>
            </a:r>
            <a:r>
              <a:rPr lang="en-US" dirty="0" err="1"/>
              <a:t>Timewarp</a:t>
            </a:r>
            <a:r>
              <a:rPr lang="en-US" dirty="0"/>
              <a:t> (</a:t>
            </a:r>
            <a:r>
              <a:rPr lang="en-US" b="1" dirty="0"/>
              <a:t>ATW &amp; ATWR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A10B2-2EC2-8901-79DB-32A26B7F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71B4E2-03F8-D415-A3C6-2B5C764B4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 XR System Model: ILLIXR</a:t>
            </a:r>
            <a:r>
              <a:rPr lang="en-US" baseline="30000" dirty="0"/>
              <a:t>*</a:t>
            </a:r>
            <a:endParaRPr lang="en-US" baseline="30000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EB9A6D-9DDA-0EEC-5003-8AD2AD38EA69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8E0F4D-DC86-6739-29A5-A5E576E65E6D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CCEA3E-569E-8816-12EA-E31AB607CD05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8C4EAB-EE6A-6AEF-CB35-0693522CDF2C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94851E-5EB4-F207-81F6-98C8075ABA29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pic>
        <p:nvPicPr>
          <p:cNvPr id="5" name="Image 0" descr=" ">
            <a:extLst>
              <a:ext uri="{FF2B5EF4-FFF2-40B4-BE49-F238E27FC236}">
                <a16:creationId xmlns:a16="http://schemas.microsoft.com/office/drawing/2014/main" id="{00A6FD2B-1D7D-8004-092E-BEF8ACD9B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183" y="4274847"/>
            <a:ext cx="1097287" cy="612843"/>
          </a:xfrm>
          <a:prstGeom prst="rect">
            <a:avLst/>
          </a:prstGeom>
        </p:spPr>
      </p:pic>
      <p:sp>
        <p:nvSpPr>
          <p:cNvPr id="6" name="Shape 0">
            <a:extLst>
              <a:ext uri="{FF2B5EF4-FFF2-40B4-BE49-F238E27FC236}">
                <a16:creationId xmlns:a16="http://schemas.microsoft.com/office/drawing/2014/main" id="{9697936A-9DC2-7826-B3C8-8E44BD535542}"/>
              </a:ext>
            </a:extLst>
          </p:cNvPr>
          <p:cNvSpPr/>
          <p:nvPr/>
        </p:nvSpPr>
        <p:spPr>
          <a:xfrm>
            <a:off x="3734183" y="4274847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D9D9D9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9473E7BA-AF08-364B-3022-9B8A7FCFD332}"/>
              </a:ext>
            </a:extLst>
          </p:cNvPr>
          <p:cNvSpPr/>
          <p:nvPr/>
        </p:nvSpPr>
        <p:spPr>
          <a:xfrm>
            <a:off x="3918481" y="4411034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VIO</a:t>
            </a:r>
            <a:endParaRPr lang="en-US" sz="2144" dirty="0"/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B5C33B5B-5B28-D482-2D7C-9F8B87CE6648}"/>
              </a:ext>
            </a:extLst>
          </p:cNvPr>
          <p:cNvSpPr/>
          <p:nvPr/>
        </p:nvSpPr>
        <p:spPr>
          <a:xfrm>
            <a:off x="3734183" y="5091972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5B5B5B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3F5AAED5-E908-3EB3-6B5F-C9142E89E089}"/>
              </a:ext>
            </a:extLst>
          </p:cNvPr>
          <p:cNvSpPr/>
          <p:nvPr/>
        </p:nvSpPr>
        <p:spPr>
          <a:xfrm>
            <a:off x="3926986" y="5228158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IMUi</a:t>
            </a:r>
            <a:endParaRPr lang="en-US" sz="2144" dirty="0"/>
          </a:p>
        </p:txBody>
      </p:sp>
      <p:sp>
        <p:nvSpPr>
          <p:cNvPr id="10" name="Shape 4">
            <a:extLst>
              <a:ext uri="{FF2B5EF4-FFF2-40B4-BE49-F238E27FC236}">
                <a16:creationId xmlns:a16="http://schemas.microsoft.com/office/drawing/2014/main" id="{A28F08D0-6AF6-AE33-ADE0-933344B4576E}"/>
              </a:ext>
            </a:extLst>
          </p:cNvPr>
          <p:cNvSpPr/>
          <p:nvPr/>
        </p:nvSpPr>
        <p:spPr>
          <a:xfrm>
            <a:off x="7417326" y="4274844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909090">
              <a:alpha val="100000"/>
            </a:srgbClr>
          </a:solidFill>
          <a:ln/>
        </p:spPr>
        <p:txBody>
          <a:bodyPr/>
          <a:lstStyle/>
          <a:p>
            <a:endParaRPr lang="en-US" sz="1206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2F378FA6-E293-D454-9CB2-925FCBF9579B}"/>
              </a:ext>
            </a:extLst>
          </p:cNvPr>
          <p:cNvSpPr/>
          <p:nvPr/>
        </p:nvSpPr>
        <p:spPr>
          <a:xfrm>
            <a:off x="7601624" y="4411031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SR</a:t>
            </a:r>
            <a:endParaRPr lang="en-US" sz="2144" dirty="0"/>
          </a:p>
        </p:txBody>
      </p:sp>
      <p:sp>
        <p:nvSpPr>
          <p:cNvPr id="12" name="Shape 6">
            <a:extLst>
              <a:ext uri="{FF2B5EF4-FFF2-40B4-BE49-F238E27FC236}">
                <a16:creationId xmlns:a16="http://schemas.microsoft.com/office/drawing/2014/main" id="{9E2C1F98-BDC1-5412-48BB-04B4F2C49B55}"/>
              </a:ext>
            </a:extLst>
          </p:cNvPr>
          <p:cNvSpPr/>
          <p:nvPr/>
        </p:nvSpPr>
        <p:spPr>
          <a:xfrm>
            <a:off x="7417326" y="5091972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909090">
              <a:alpha val="100000"/>
            </a:srgbClr>
          </a:solidFill>
          <a:ln/>
        </p:spPr>
        <p:txBody>
          <a:bodyPr/>
          <a:lstStyle/>
          <a:p>
            <a:endParaRPr lang="en-US" sz="1206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D9547D42-6FA2-0033-49B2-8338A9A06102}"/>
              </a:ext>
            </a:extLst>
          </p:cNvPr>
          <p:cNvSpPr/>
          <p:nvPr/>
        </p:nvSpPr>
        <p:spPr>
          <a:xfrm>
            <a:off x="7610130" y="5228158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ATW</a:t>
            </a:r>
            <a:endParaRPr lang="en-US" sz="2144" dirty="0"/>
          </a:p>
        </p:txBody>
      </p:sp>
      <p:sp>
        <p:nvSpPr>
          <p:cNvPr id="14" name="Shape 8">
            <a:extLst>
              <a:ext uri="{FF2B5EF4-FFF2-40B4-BE49-F238E27FC236}">
                <a16:creationId xmlns:a16="http://schemas.microsoft.com/office/drawing/2014/main" id="{A28C9881-C07C-7D64-9FFE-185654BD5333}"/>
              </a:ext>
            </a:extLst>
          </p:cNvPr>
          <p:cNvSpPr/>
          <p:nvPr/>
        </p:nvSpPr>
        <p:spPr>
          <a:xfrm>
            <a:off x="11066445" y="5108995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909090">
              <a:alpha val="100000"/>
            </a:srgbClr>
          </a:solidFill>
          <a:ln/>
        </p:spPr>
        <p:txBody>
          <a:bodyPr/>
          <a:lstStyle/>
          <a:p>
            <a:endParaRPr lang="en-US" sz="1206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2D270C1F-A8EC-8F9B-B3B7-6673FD893917}"/>
              </a:ext>
            </a:extLst>
          </p:cNvPr>
          <p:cNvSpPr/>
          <p:nvPr/>
        </p:nvSpPr>
        <p:spPr>
          <a:xfrm>
            <a:off x="11259251" y="5245179"/>
            <a:ext cx="737196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HMD</a:t>
            </a:r>
            <a:endParaRPr lang="en-US" sz="2144" dirty="0"/>
          </a:p>
        </p:txBody>
      </p:sp>
      <p:pic>
        <p:nvPicPr>
          <p:cNvPr id="16" name="Image 1" descr=" ">
            <a:extLst>
              <a:ext uri="{FF2B5EF4-FFF2-40B4-BE49-F238E27FC236}">
                <a16:creationId xmlns:a16="http://schemas.microsoft.com/office/drawing/2014/main" id="{CD82321E-C7AD-7D8B-E587-F3B57F255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5657" y="2738481"/>
            <a:ext cx="365762" cy="1843793"/>
          </a:xfrm>
          <a:prstGeom prst="rect">
            <a:avLst/>
          </a:prstGeom>
        </p:spPr>
      </p:pic>
      <p:pic>
        <p:nvPicPr>
          <p:cNvPr id="17" name="Image 2" descr=" ">
            <a:extLst>
              <a:ext uri="{FF2B5EF4-FFF2-40B4-BE49-F238E27FC236}">
                <a16:creationId xmlns:a16="http://schemas.microsoft.com/office/drawing/2014/main" id="{597A6264-97CF-411C-31A2-DB0E48927D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8648" y="3734353"/>
            <a:ext cx="382775" cy="1937843"/>
          </a:xfrm>
          <a:prstGeom prst="rect">
            <a:avLst/>
          </a:prstGeom>
        </p:spPr>
      </p:pic>
      <p:pic>
        <p:nvPicPr>
          <p:cNvPr id="18" name="Image 3" descr=" ">
            <a:extLst>
              <a:ext uri="{FF2B5EF4-FFF2-40B4-BE49-F238E27FC236}">
                <a16:creationId xmlns:a16="http://schemas.microsoft.com/office/drawing/2014/main" id="{380BA027-482B-68DC-552B-305FC3487C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38638" y="3456775"/>
            <a:ext cx="382776" cy="1325576"/>
          </a:xfrm>
          <a:prstGeom prst="rect">
            <a:avLst/>
          </a:prstGeom>
        </p:spPr>
      </p:pic>
      <p:pic>
        <p:nvPicPr>
          <p:cNvPr id="19" name="Image 4" descr=" ">
            <a:extLst>
              <a:ext uri="{FF2B5EF4-FFF2-40B4-BE49-F238E27FC236}">
                <a16:creationId xmlns:a16="http://schemas.microsoft.com/office/drawing/2014/main" id="{C683C525-714A-9633-2D0B-1B3AD5C7DC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54353" y="3696050"/>
            <a:ext cx="362979" cy="1963898"/>
          </a:xfrm>
          <a:prstGeom prst="rect">
            <a:avLst/>
          </a:prstGeom>
        </p:spPr>
      </p:pic>
      <p:pic>
        <p:nvPicPr>
          <p:cNvPr id="20" name="Image 5" descr=" ">
            <a:extLst>
              <a:ext uri="{FF2B5EF4-FFF2-40B4-BE49-F238E27FC236}">
                <a16:creationId xmlns:a16="http://schemas.microsoft.com/office/drawing/2014/main" id="{25EE2AC8-A183-264D-1043-D8EB372D8D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52648" y="3619440"/>
            <a:ext cx="209533" cy="1725315"/>
          </a:xfrm>
          <a:prstGeom prst="rect">
            <a:avLst/>
          </a:prstGeom>
        </p:spPr>
      </p:pic>
      <p:pic>
        <p:nvPicPr>
          <p:cNvPr id="21" name="Image 6" descr=" ">
            <a:extLst>
              <a:ext uri="{FF2B5EF4-FFF2-40B4-BE49-F238E27FC236}">
                <a16:creationId xmlns:a16="http://schemas.microsoft.com/office/drawing/2014/main" id="{F794317F-8606-C208-EB40-7AE2BAF28A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99579" y="3785652"/>
            <a:ext cx="258356" cy="1790117"/>
          </a:xfrm>
          <a:prstGeom prst="rect">
            <a:avLst/>
          </a:prstGeom>
        </p:spPr>
      </p:pic>
      <p:pic>
        <p:nvPicPr>
          <p:cNvPr id="22" name="Image 7" descr=" ">
            <a:extLst>
              <a:ext uri="{FF2B5EF4-FFF2-40B4-BE49-F238E27FC236}">
                <a16:creationId xmlns:a16="http://schemas.microsoft.com/office/drawing/2014/main" id="{73241988-70F5-E1B9-8910-57E4092A01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55368" y="3390787"/>
            <a:ext cx="366212" cy="1413731"/>
          </a:xfrm>
          <a:prstGeom prst="rect">
            <a:avLst/>
          </a:prstGeom>
        </p:spPr>
      </p:pic>
      <p:pic>
        <p:nvPicPr>
          <p:cNvPr id="23" name="Image 8" descr=" ">
            <a:extLst>
              <a:ext uri="{FF2B5EF4-FFF2-40B4-BE49-F238E27FC236}">
                <a16:creationId xmlns:a16="http://schemas.microsoft.com/office/drawing/2014/main" id="{4F87B911-9D7D-F077-983D-9AAC28B03E9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31462" y="3615186"/>
            <a:ext cx="263691" cy="983103"/>
          </a:xfrm>
          <a:prstGeom prst="rect">
            <a:avLst/>
          </a:prstGeom>
        </p:spPr>
      </p:pic>
      <p:pic>
        <p:nvPicPr>
          <p:cNvPr id="24" name="Image 9" descr=" ">
            <a:extLst>
              <a:ext uri="{FF2B5EF4-FFF2-40B4-BE49-F238E27FC236}">
                <a16:creationId xmlns:a16="http://schemas.microsoft.com/office/drawing/2014/main" id="{6C6DA956-7957-9341-7134-D816ED9861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94475" y="3747118"/>
            <a:ext cx="246988" cy="1681063"/>
          </a:xfrm>
          <a:prstGeom prst="rect">
            <a:avLst/>
          </a:prstGeom>
        </p:spPr>
      </p:pic>
      <p:pic>
        <p:nvPicPr>
          <p:cNvPr id="30" name="Image 10" descr=" ">
            <a:extLst>
              <a:ext uri="{FF2B5EF4-FFF2-40B4-BE49-F238E27FC236}">
                <a16:creationId xmlns:a16="http://schemas.microsoft.com/office/drawing/2014/main" id="{0C46F90D-22DD-8A22-35AB-509F1A88F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73213" y="2695922"/>
            <a:ext cx="225412" cy="1919392"/>
          </a:xfrm>
          <a:prstGeom prst="rect">
            <a:avLst/>
          </a:prstGeom>
        </p:spPr>
      </p:pic>
      <p:pic>
        <p:nvPicPr>
          <p:cNvPr id="31" name="Image 11" descr=" ">
            <a:extLst>
              <a:ext uri="{FF2B5EF4-FFF2-40B4-BE49-F238E27FC236}">
                <a16:creationId xmlns:a16="http://schemas.microsoft.com/office/drawing/2014/main" id="{A972CB65-7840-7C3B-A8F7-260893DB8D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526098" y="3598162"/>
            <a:ext cx="2398408" cy="1691576"/>
          </a:xfrm>
          <a:prstGeom prst="rect">
            <a:avLst/>
          </a:prstGeom>
        </p:spPr>
      </p:pic>
      <p:sp>
        <p:nvSpPr>
          <p:cNvPr id="32" name="Text 10">
            <a:extLst>
              <a:ext uri="{FF2B5EF4-FFF2-40B4-BE49-F238E27FC236}">
                <a16:creationId xmlns:a16="http://schemas.microsoft.com/office/drawing/2014/main" id="{99BDE4EC-8982-48B1-F705-6B821CC991DA}"/>
              </a:ext>
            </a:extLst>
          </p:cNvPr>
          <p:cNvSpPr/>
          <p:nvPr/>
        </p:nvSpPr>
        <p:spPr>
          <a:xfrm>
            <a:off x="8625191" y="5696301"/>
            <a:ext cx="1207867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event: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ATW</a:t>
            </a:r>
            <a:endParaRPr lang="en-US" sz="1608" dirty="0"/>
          </a:p>
        </p:txBody>
      </p:sp>
      <p:sp>
        <p:nvSpPr>
          <p:cNvPr id="33" name="Text 11">
            <a:extLst>
              <a:ext uri="{FF2B5EF4-FFF2-40B4-BE49-F238E27FC236}">
                <a16:creationId xmlns:a16="http://schemas.microsoft.com/office/drawing/2014/main" id="{5059344D-5748-0C0F-67EF-94BA705F2EF3}"/>
              </a:ext>
            </a:extLst>
          </p:cNvPr>
          <p:cNvSpPr/>
          <p:nvPr/>
        </p:nvSpPr>
        <p:spPr>
          <a:xfrm>
            <a:off x="8718760" y="4053540"/>
            <a:ext cx="995214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event: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SR</a:t>
            </a:r>
            <a:endParaRPr lang="en-US" sz="1608" dirty="0"/>
          </a:p>
        </p:txBody>
      </p:sp>
      <p:sp>
        <p:nvSpPr>
          <p:cNvPr id="34" name="Text 12">
            <a:extLst>
              <a:ext uri="{FF2B5EF4-FFF2-40B4-BE49-F238E27FC236}">
                <a16:creationId xmlns:a16="http://schemas.microsoft.com/office/drawing/2014/main" id="{0E862CA9-6B34-98FD-ECBF-5DF883A7E148}"/>
              </a:ext>
            </a:extLst>
          </p:cNvPr>
          <p:cNvSpPr/>
          <p:nvPr/>
        </p:nvSpPr>
        <p:spPr>
          <a:xfrm>
            <a:off x="3700157" y="4053540"/>
            <a:ext cx="1216374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event: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CAM</a:t>
            </a:r>
            <a:endParaRPr lang="en-US" sz="1608" dirty="0"/>
          </a:p>
        </p:txBody>
      </p:sp>
      <p:sp>
        <p:nvSpPr>
          <p:cNvPr id="35" name="Text 13">
            <a:extLst>
              <a:ext uri="{FF2B5EF4-FFF2-40B4-BE49-F238E27FC236}">
                <a16:creationId xmlns:a16="http://schemas.microsoft.com/office/drawing/2014/main" id="{25D102B2-B4D6-FCCB-434F-0275DFB70B9E}"/>
              </a:ext>
            </a:extLst>
          </p:cNvPr>
          <p:cNvSpPr/>
          <p:nvPr/>
        </p:nvSpPr>
        <p:spPr>
          <a:xfrm>
            <a:off x="7383301" y="5696301"/>
            <a:ext cx="1114301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timer: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8ms</a:t>
            </a:r>
            <a:endParaRPr lang="en-US" sz="1608" dirty="0"/>
          </a:p>
        </p:txBody>
      </p:sp>
      <p:sp>
        <p:nvSpPr>
          <p:cNvPr id="36" name="Text 14">
            <a:extLst>
              <a:ext uri="{FF2B5EF4-FFF2-40B4-BE49-F238E27FC236}">
                <a16:creationId xmlns:a16="http://schemas.microsoft.com/office/drawing/2014/main" id="{5E97CFD1-71DD-ACBB-59D7-5B88103EA42B}"/>
              </a:ext>
            </a:extLst>
          </p:cNvPr>
          <p:cNvSpPr/>
          <p:nvPr/>
        </p:nvSpPr>
        <p:spPr>
          <a:xfrm>
            <a:off x="1258904" y="5679277"/>
            <a:ext cx="1114301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timer: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2ms</a:t>
            </a:r>
            <a:endParaRPr lang="en-US" sz="1608" dirty="0"/>
          </a:p>
        </p:txBody>
      </p:sp>
      <p:sp>
        <p:nvSpPr>
          <p:cNvPr id="37" name="Text 15">
            <a:extLst>
              <a:ext uri="{FF2B5EF4-FFF2-40B4-BE49-F238E27FC236}">
                <a16:creationId xmlns:a16="http://schemas.microsoft.com/office/drawing/2014/main" id="{9384D76E-E590-C926-656E-6DB3137BD3EA}"/>
              </a:ext>
            </a:extLst>
          </p:cNvPr>
          <p:cNvSpPr/>
          <p:nvPr/>
        </p:nvSpPr>
        <p:spPr>
          <a:xfrm>
            <a:off x="7383301" y="4053540"/>
            <a:ext cx="1114301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timer: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8ms</a:t>
            </a:r>
            <a:endParaRPr lang="en-US" sz="1608" dirty="0"/>
          </a:p>
        </p:txBody>
      </p:sp>
      <p:sp>
        <p:nvSpPr>
          <p:cNvPr id="38" name="Text 16">
            <a:extLst>
              <a:ext uri="{FF2B5EF4-FFF2-40B4-BE49-F238E27FC236}">
                <a16:creationId xmlns:a16="http://schemas.microsoft.com/office/drawing/2014/main" id="{E5CD5B37-1B70-9ABB-3DA3-9C80A360B85E}"/>
              </a:ext>
            </a:extLst>
          </p:cNvPr>
          <p:cNvSpPr/>
          <p:nvPr/>
        </p:nvSpPr>
        <p:spPr>
          <a:xfrm>
            <a:off x="11049432" y="4887687"/>
            <a:ext cx="1114301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timer: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8ms</a:t>
            </a:r>
            <a:endParaRPr lang="en-US" sz="1608" dirty="0"/>
          </a:p>
        </p:txBody>
      </p:sp>
      <p:sp>
        <p:nvSpPr>
          <p:cNvPr id="39" name="Text 17">
            <a:extLst>
              <a:ext uri="{FF2B5EF4-FFF2-40B4-BE49-F238E27FC236}">
                <a16:creationId xmlns:a16="http://schemas.microsoft.com/office/drawing/2014/main" id="{61F1D952-EA29-772D-6A4D-9AACDA62C0BB}"/>
              </a:ext>
            </a:extLst>
          </p:cNvPr>
          <p:cNvSpPr/>
          <p:nvPr/>
        </p:nvSpPr>
        <p:spPr>
          <a:xfrm>
            <a:off x="1207867" y="4062050"/>
            <a:ext cx="1250397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timer: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50ms</a:t>
            </a:r>
            <a:endParaRPr lang="en-US" sz="1608" dirty="0"/>
          </a:p>
        </p:txBody>
      </p:sp>
      <p:sp>
        <p:nvSpPr>
          <p:cNvPr id="40" name="Text 18">
            <a:extLst>
              <a:ext uri="{FF2B5EF4-FFF2-40B4-BE49-F238E27FC236}">
                <a16:creationId xmlns:a16="http://schemas.microsoft.com/office/drawing/2014/main" id="{17C0E9FB-76EE-95D0-9F65-6296AA0FF3EF}"/>
              </a:ext>
            </a:extLst>
          </p:cNvPr>
          <p:cNvSpPr/>
          <p:nvPr/>
        </p:nvSpPr>
        <p:spPr>
          <a:xfrm>
            <a:off x="3734181" y="5696301"/>
            <a:ext cx="1105795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event: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IMU</a:t>
            </a:r>
            <a:endParaRPr lang="en-US" sz="1608" dirty="0"/>
          </a:p>
        </p:txBody>
      </p:sp>
      <p:sp>
        <p:nvSpPr>
          <p:cNvPr id="41" name="Shape 19">
            <a:extLst>
              <a:ext uri="{FF2B5EF4-FFF2-40B4-BE49-F238E27FC236}">
                <a16:creationId xmlns:a16="http://schemas.microsoft.com/office/drawing/2014/main" id="{34FB0912-5156-ED4D-2B8F-4A37E3909DC0}"/>
              </a:ext>
            </a:extLst>
          </p:cNvPr>
          <p:cNvSpPr/>
          <p:nvPr/>
        </p:nvSpPr>
        <p:spPr>
          <a:xfrm>
            <a:off x="6234977" y="3142788"/>
            <a:ext cx="850610" cy="851171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42" name="Text 20">
            <a:extLst>
              <a:ext uri="{FF2B5EF4-FFF2-40B4-BE49-F238E27FC236}">
                <a16:creationId xmlns:a16="http://schemas.microsoft.com/office/drawing/2014/main" id="{D1092244-C7B1-FCF1-6A28-6DBAA91EC923}"/>
              </a:ext>
            </a:extLst>
          </p:cNvPr>
          <p:cNvSpPr/>
          <p:nvPr/>
        </p:nvSpPr>
        <p:spPr>
          <a:xfrm>
            <a:off x="6203789" y="3304509"/>
            <a:ext cx="921495" cy="658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Fused</a:t>
            </a:r>
            <a:endParaRPr lang="en-US" sz="1876" dirty="0"/>
          </a:p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Pose</a:t>
            </a:r>
            <a:endParaRPr lang="en-US" sz="1876" dirty="0"/>
          </a:p>
        </p:txBody>
      </p:sp>
      <p:pic>
        <p:nvPicPr>
          <p:cNvPr id="43" name="Image 12" descr=" ">
            <a:extLst>
              <a:ext uri="{FF2B5EF4-FFF2-40B4-BE49-F238E27FC236}">
                <a16:creationId xmlns:a16="http://schemas.microsoft.com/office/drawing/2014/main" id="{89D4A2A3-4382-717D-AF88-8ECA0C833E1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659217" y="5104737"/>
            <a:ext cx="1103760" cy="602448"/>
          </a:xfrm>
          <a:prstGeom prst="rect">
            <a:avLst/>
          </a:prstGeom>
        </p:spPr>
      </p:pic>
      <p:sp>
        <p:nvSpPr>
          <p:cNvPr id="44" name="Text 21">
            <a:extLst>
              <a:ext uri="{FF2B5EF4-FFF2-40B4-BE49-F238E27FC236}">
                <a16:creationId xmlns:a16="http://schemas.microsoft.com/office/drawing/2014/main" id="{02CCA8A0-E951-1342-54E1-6CC766A3E168}"/>
              </a:ext>
            </a:extLst>
          </p:cNvPr>
          <p:cNvSpPr/>
          <p:nvPr/>
        </p:nvSpPr>
        <p:spPr>
          <a:xfrm>
            <a:off x="8727265" y="5262204"/>
            <a:ext cx="969697" cy="357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010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ATWR</a:t>
            </a:r>
            <a:endParaRPr lang="en-US" sz="2010" dirty="0"/>
          </a:p>
        </p:txBody>
      </p:sp>
      <p:pic>
        <p:nvPicPr>
          <p:cNvPr id="45" name="Image 13" descr=" ">
            <a:extLst>
              <a:ext uri="{FF2B5EF4-FFF2-40B4-BE49-F238E27FC236}">
                <a16:creationId xmlns:a16="http://schemas.microsoft.com/office/drawing/2014/main" id="{13386FF5-4300-7A59-4A46-CF33EC8C51C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659217" y="4283357"/>
            <a:ext cx="1103760" cy="602448"/>
          </a:xfrm>
          <a:prstGeom prst="rect">
            <a:avLst/>
          </a:prstGeom>
        </p:spPr>
      </p:pic>
      <p:sp>
        <p:nvSpPr>
          <p:cNvPr id="46" name="Text 22">
            <a:extLst>
              <a:ext uri="{FF2B5EF4-FFF2-40B4-BE49-F238E27FC236}">
                <a16:creationId xmlns:a16="http://schemas.microsoft.com/office/drawing/2014/main" id="{E1F18105-ED85-C775-025A-BDCF664C5446}"/>
              </a:ext>
            </a:extLst>
          </p:cNvPr>
          <p:cNvSpPr/>
          <p:nvPr/>
        </p:nvSpPr>
        <p:spPr>
          <a:xfrm>
            <a:off x="8727265" y="4440824"/>
            <a:ext cx="969697" cy="357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010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SRR</a:t>
            </a:r>
            <a:endParaRPr lang="en-US" sz="2010" dirty="0"/>
          </a:p>
        </p:txBody>
      </p:sp>
      <p:pic>
        <p:nvPicPr>
          <p:cNvPr id="47" name="Image 14" descr=" ">
            <a:extLst>
              <a:ext uri="{FF2B5EF4-FFF2-40B4-BE49-F238E27FC236}">
                <a16:creationId xmlns:a16="http://schemas.microsoft.com/office/drawing/2014/main" id="{B94A04F6-7B2D-BFE7-B272-70ECA4CAAA1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831467" y="3558260"/>
            <a:ext cx="1403508" cy="1811091"/>
          </a:xfrm>
          <a:prstGeom prst="rect">
            <a:avLst/>
          </a:prstGeom>
        </p:spPr>
      </p:pic>
      <p:pic>
        <p:nvPicPr>
          <p:cNvPr id="48" name="Image 15" descr=" ">
            <a:extLst>
              <a:ext uri="{FF2B5EF4-FFF2-40B4-BE49-F238E27FC236}">
                <a16:creationId xmlns:a16="http://schemas.microsoft.com/office/drawing/2014/main" id="{215AE189-37B7-CC58-58FB-5B36744B59E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835711" y="3771829"/>
            <a:ext cx="1450291" cy="1711681"/>
          </a:xfrm>
          <a:prstGeom prst="rect">
            <a:avLst/>
          </a:prstGeom>
        </p:spPr>
      </p:pic>
      <p:pic>
        <p:nvPicPr>
          <p:cNvPr id="49" name="Image 16" descr=" ">
            <a:extLst>
              <a:ext uri="{FF2B5EF4-FFF2-40B4-BE49-F238E27FC236}">
                <a16:creationId xmlns:a16="http://schemas.microsoft.com/office/drawing/2014/main" id="{30E370E4-8A45-DAFC-B9BA-BF195779D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929" y="4274847"/>
            <a:ext cx="1097287" cy="612843"/>
          </a:xfrm>
          <a:prstGeom prst="rect">
            <a:avLst/>
          </a:prstGeom>
        </p:spPr>
      </p:pic>
      <p:sp>
        <p:nvSpPr>
          <p:cNvPr id="50" name="Shape 23">
            <a:extLst>
              <a:ext uri="{FF2B5EF4-FFF2-40B4-BE49-F238E27FC236}">
                <a16:creationId xmlns:a16="http://schemas.microsoft.com/office/drawing/2014/main" id="{03E8550A-DE40-289D-C1CB-931535419378}"/>
              </a:ext>
            </a:extLst>
          </p:cNvPr>
          <p:cNvSpPr/>
          <p:nvPr/>
        </p:nvSpPr>
        <p:spPr>
          <a:xfrm>
            <a:off x="1292929" y="4274847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D9D9D9">
              <a:alpha val="100000"/>
            </a:srgbClr>
          </a:solidFill>
          <a:ln/>
        </p:spPr>
        <p:txBody>
          <a:bodyPr/>
          <a:lstStyle/>
          <a:p>
            <a:endParaRPr lang="en-US" sz="1206"/>
          </a:p>
        </p:txBody>
      </p:sp>
      <p:sp>
        <p:nvSpPr>
          <p:cNvPr id="51" name="Text 24">
            <a:extLst>
              <a:ext uri="{FF2B5EF4-FFF2-40B4-BE49-F238E27FC236}">
                <a16:creationId xmlns:a16="http://schemas.microsoft.com/office/drawing/2014/main" id="{4744045F-90E7-F6BB-DD12-9EC65CCA6984}"/>
              </a:ext>
            </a:extLst>
          </p:cNvPr>
          <p:cNvSpPr/>
          <p:nvPr/>
        </p:nvSpPr>
        <p:spPr>
          <a:xfrm>
            <a:off x="1477227" y="4411033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CAM</a:t>
            </a:r>
            <a:endParaRPr lang="en-US" sz="2144" dirty="0"/>
          </a:p>
        </p:txBody>
      </p:sp>
      <p:pic>
        <p:nvPicPr>
          <p:cNvPr id="52" name="Image 17" descr=" ">
            <a:extLst>
              <a:ext uri="{FF2B5EF4-FFF2-40B4-BE49-F238E27FC236}">
                <a16:creationId xmlns:a16="http://schemas.microsoft.com/office/drawing/2014/main" id="{E8D63A19-18FB-BB4A-515F-8563544D9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929" y="5091970"/>
            <a:ext cx="1097287" cy="612843"/>
          </a:xfrm>
          <a:prstGeom prst="rect">
            <a:avLst/>
          </a:prstGeom>
        </p:spPr>
      </p:pic>
      <p:sp>
        <p:nvSpPr>
          <p:cNvPr id="53" name="Shape 25">
            <a:extLst>
              <a:ext uri="{FF2B5EF4-FFF2-40B4-BE49-F238E27FC236}">
                <a16:creationId xmlns:a16="http://schemas.microsoft.com/office/drawing/2014/main" id="{267DD304-43E9-D3E8-5DC8-28CD403732D3}"/>
              </a:ext>
            </a:extLst>
          </p:cNvPr>
          <p:cNvSpPr/>
          <p:nvPr/>
        </p:nvSpPr>
        <p:spPr>
          <a:xfrm>
            <a:off x="1292929" y="5091970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5B5B5B">
              <a:alpha val="100000"/>
            </a:srgbClr>
          </a:solidFill>
          <a:ln/>
        </p:spPr>
        <p:txBody>
          <a:bodyPr/>
          <a:lstStyle/>
          <a:p>
            <a:endParaRPr lang="en-US" sz="1206"/>
          </a:p>
        </p:txBody>
      </p:sp>
      <p:sp>
        <p:nvSpPr>
          <p:cNvPr id="54" name="Text 26">
            <a:extLst>
              <a:ext uri="{FF2B5EF4-FFF2-40B4-BE49-F238E27FC236}">
                <a16:creationId xmlns:a16="http://schemas.microsoft.com/office/drawing/2014/main" id="{9A6D315E-445A-6DD9-CC75-2484F1C17273}"/>
              </a:ext>
            </a:extLst>
          </p:cNvPr>
          <p:cNvSpPr/>
          <p:nvPr/>
        </p:nvSpPr>
        <p:spPr>
          <a:xfrm>
            <a:off x="1477227" y="5228156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IMU</a:t>
            </a:r>
            <a:endParaRPr lang="en-US" sz="2144" dirty="0"/>
          </a:p>
        </p:txBody>
      </p:sp>
      <p:sp>
        <p:nvSpPr>
          <p:cNvPr id="55" name="Shape 27">
            <a:extLst>
              <a:ext uri="{FF2B5EF4-FFF2-40B4-BE49-F238E27FC236}">
                <a16:creationId xmlns:a16="http://schemas.microsoft.com/office/drawing/2014/main" id="{6DC16770-7F74-F8AC-043B-F08E7D3AFB84}"/>
              </a:ext>
            </a:extLst>
          </p:cNvPr>
          <p:cNvSpPr/>
          <p:nvPr/>
        </p:nvSpPr>
        <p:spPr>
          <a:xfrm>
            <a:off x="10028699" y="3142788"/>
            <a:ext cx="850610" cy="851171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56" name="Text 28">
            <a:extLst>
              <a:ext uri="{FF2B5EF4-FFF2-40B4-BE49-F238E27FC236}">
                <a16:creationId xmlns:a16="http://schemas.microsoft.com/office/drawing/2014/main" id="{72DE1F0D-E64A-F329-DC62-1817EE22D5ED}"/>
              </a:ext>
            </a:extLst>
          </p:cNvPr>
          <p:cNvSpPr/>
          <p:nvPr/>
        </p:nvSpPr>
        <p:spPr>
          <a:xfrm>
            <a:off x="9997511" y="3423673"/>
            <a:ext cx="921495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Frame</a:t>
            </a:r>
            <a:endParaRPr lang="en-US" sz="1876" dirty="0"/>
          </a:p>
        </p:txBody>
      </p:sp>
      <p:pic>
        <p:nvPicPr>
          <p:cNvPr id="57" name="Image 18" descr=" ">
            <a:extLst>
              <a:ext uri="{FF2B5EF4-FFF2-40B4-BE49-F238E27FC236}">
                <a16:creationId xmlns:a16="http://schemas.microsoft.com/office/drawing/2014/main" id="{7889EEDA-8906-BF67-D3B1-CB2E24DB5A6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760758" y="3755006"/>
            <a:ext cx="335990" cy="1754036"/>
          </a:xfrm>
          <a:prstGeom prst="rect">
            <a:avLst/>
          </a:prstGeom>
        </p:spPr>
      </p:pic>
      <p:pic>
        <p:nvPicPr>
          <p:cNvPr id="58" name="Image 19" descr=" ">
            <a:extLst>
              <a:ext uri="{FF2B5EF4-FFF2-40B4-BE49-F238E27FC236}">
                <a16:creationId xmlns:a16="http://schemas.microsoft.com/office/drawing/2014/main" id="{2194C840-D979-8784-95AB-27F7E7A2D34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760753" y="3553888"/>
            <a:ext cx="280702" cy="1793431"/>
          </a:xfrm>
          <a:prstGeom prst="rect">
            <a:avLst/>
          </a:prstGeom>
        </p:spPr>
      </p:pic>
      <p:pic>
        <p:nvPicPr>
          <p:cNvPr id="59" name="Image 20" descr=" ">
            <a:extLst>
              <a:ext uri="{FF2B5EF4-FFF2-40B4-BE49-F238E27FC236}">
                <a16:creationId xmlns:a16="http://schemas.microsoft.com/office/drawing/2014/main" id="{1C9C722E-7831-93BC-95EA-CDDDDEE0972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760749" y="3333364"/>
            <a:ext cx="310471" cy="1294716"/>
          </a:xfrm>
          <a:prstGeom prst="rect">
            <a:avLst/>
          </a:prstGeom>
        </p:spPr>
      </p:pic>
      <p:pic>
        <p:nvPicPr>
          <p:cNvPr id="60" name="Image 21" descr=" ">
            <a:extLst>
              <a:ext uri="{FF2B5EF4-FFF2-40B4-BE49-F238E27FC236}">
                <a16:creationId xmlns:a16="http://schemas.microsoft.com/office/drawing/2014/main" id="{E6DAB6FA-F2CE-B7D6-32E2-00E2F2AD771E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198423" y="3389625"/>
            <a:ext cx="3863784" cy="1887521"/>
          </a:xfrm>
          <a:prstGeom prst="rect">
            <a:avLst/>
          </a:prstGeom>
        </p:spPr>
      </p:pic>
      <p:pic>
        <p:nvPicPr>
          <p:cNvPr id="61" name="Image 22" descr=" ">
            <a:extLst>
              <a:ext uri="{FF2B5EF4-FFF2-40B4-BE49-F238E27FC236}">
                <a16:creationId xmlns:a16="http://schemas.microsoft.com/office/drawing/2014/main" id="{CC9F0AB3-2D43-A7FB-2746-E7216692006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514612" y="4507553"/>
            <a:ext cx="148858" cy="147427"/>
          </a:xfrm>
          <a:prstGeom prst="rect">
            <a:avLst/>
          </a:prstGeom>
        </p:spPr>
      </p:pic>
      <p:pic>
        <p:nvPicPr>
          <p:cNvPr id="62" name="Image 23" descr=" ">
            <a:extLst>
              <a:ext uri="{FF2B5EF4-FFF2-40B4-BE49-F238E27FC236}">
                <a16:creationId xmlns:a16="http://schemas.microsoft.com/office/drawing/2014/main" id="{AED15EF5-8449-29ED-CD60-F68825690DA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514612" y="5248072"/>
            <a:ext cx="148858" cy="147427"/>
          </a:xfrm>
          <a:prstGeom prst="rect">
            <a:avLst/>
          </a:prstGeom>
        </p:spPr>
      </p:pic>
      <p:pic>
        <p:nvPicPr>
          <p:cNvPr id="63" name="Image 24" descr=" ">
            <a:extLst>
              <a:ext uri="{FF2B5EF4-FFF2-40B4-BE49-F238E27FC236}">
                <a16:creationId xmlns:a16="http://schemas.microsoft.com/office/drawing/2014/main" id="{D0FD3C55-1A0E-439E-F289-A375DABC3A54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514613" y="5460865"/>
            <a:ext cx="153109" cy="147427"/>
          </a:xfrm>
          <a:prstGeom prst="rect">
            <a:avLst/>
          </a:prstGeom>
        </p:spPr>
      </p:pic>
      <p:sp>
        <p:nvSpPr>
          <p:cNvPr id="192" name="Shape 29">
            <a:extLst>
              <a:ext uri="{FF2B5EF4-FFF2-40B4-BE49-F238E27FC236}">
                <a16:creationId xmlns:a16="http://schemas.microsoft.com/office/drawing/2014/main" id="{D6C0DA0B-3038-0E48-3C3F-F72F85271755}"/>
              </a:ext>
            </a:extLst>
          </p:cNvPr>
          <p:cNvSpPr/>
          <p:nvPr/>
        </p:nvSpPr>
        <p:spPr>
          <a:xfrm>
            <a:off x="2585857" y="2385244"/>
            <a:ext cx="782561" cy="783078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193" name="Text 30">
            <a:extLst>
              <a:ext uri="{FF2B5EF4-FFF2-40B4-BE49-F238E27FC236}">
                <a16:creationId xmlns:a16="http://schemas.microsoft.com/office/drawing/2014/main" id="{691C87CA-3ECD-658C-47F9-C7FCF7720CF8}"/>
              </a:ext>
            </a:extLst>
          </p:cNvPr>
          <p:cNvSpPr/>
          <p:nvPr/>
        </p:nvSpPr>
        <p:spPr>
          <a:xfrm>
            <a:off x="2537657" y="2606548"/>
            <a:ext cx="921495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Image</a:t>
            </a:r>
            <a:endParaRPr lang="en-US" sz="1876" dirty="0"/>
          </a:p>
        </p:txBody>
      </p:sp>
      <p:sp>
        <p:nvSpPr>
          <p:cNvPr id="194" name="Shape 31">
            <a:extLst>
              <a:ext uri="{FF2B5EF4-FFF2-40B4-BE49-F238E27FC236}">
                <a16:creationId xmlns:a16="http://schemas.microsoft.com/office/drawing/2014/main" id="{79C063E0-4C03-0A11-4407-A2E309A3B9C6}"/>
              </a:ext>
            </a:extLst>
          </p:cNvPr>
          <p:cNvSpPr/>
          <p:nvPr/>
        </p:nvSpPr>
        <p:spPr>
          <a:xfrm>
            <a:off x="2585857" y="3210881"/>
            <a:ext cx="782561" cy="783078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200" name="Text 32">
            <a:extLst>
              <a:ext uri="{FF2B5EF4-FFF2-40B4-BE49-F238E27FC236}">
                <a16:creationId xmlns:a16="http://schemas.microsoft.com/office/drawing/2014/main" id="{4065B7C7-4657-709C-B112-CDFC4CAF59E6}"/>
              </a:ext>
            </a:extLst>
          </p:cNvPr>
          <p:cNvSpPr/>
          <p:nvPr/>
        </p:nvSpPr>
        <p:spPr>
          <a:xfrm>
            <a:off x="2588693" y="3432186"/>
            <a:ext cx="810915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Inertia</a:t>
            </a:r>
            <a:endParaRPr lang="en-US" sz="1876" dirty="0"/>
          </a:p>
        </p:txBody>
      </p:sp>
      <p:sp>
        <p:nvSpPr>
          <p:cNvPr id="201" name="Text 33">
            <a:extLst>
              <a:ext uri="{FF2B5EF4-FFF2-40B4-BE49-F238E27FC236}">
                <a16:creationId xmlns:a16="http://schemas.microsoft.com/office/drawing/2014/main" id="{DB276A25-CF22-4805-4958-2CC3C51B9E47}"/>
              </a:ext>
            </a:extLst>
          </p:cNvPr>
          <p:cNvSpPr/>
          <p:nvPr/>
        </p:nvSpPr>
        <p:spPr>
          <a:xfrm>
            <a:off x="1295764" y="5876396"/>
            <a:ext cx="1040579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Sensors</a:t>
            </a:r>
            <a:endParaRPr lang="en-US" sz="1876" dirty="0"/>
          </a:p>
        </p:txBody>
      </p:sp>
      <p:sp>
        <p:nvSpPr>
          <p:cNvPr id="202" name="Text 34">
            <a:extLst>
              <a:ext uri="{FF2B5EF4-FFF2-40B4-BE49-F238E27FC236}">
                <a16:creationId xmlns:a16="http://schemas.microsoft.com/office/drawing/2014/main" id="{A32230C8-4CCD-5A91-6F16-9C268571F56D}"/>
              </a:ext>
            </a:extLst>
          </p:cNvPr>
          <p:cNvSpPr/>
          <p:nvPr/>
        </p:nvSpPr>
        <p:spPr>
          <a:xfrm>
            <a:off x="70885" y="5876396"/>
            <a:ext cx="895977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Motion</a:t>
            </a:r>
            <a:endParaRPr lang="en-US" sz="1876" dirty="0"/>
          </a:p>
        </p:txBody>
      </p:sp>
      <p:sp>
        <p:nvSpPr>
          <p:cNvPr id="203" name="Text 35">
            <a:extLst>
              <a:ext uri="{FF2B5EF4-FFF2-40B4-BE49-F238E27FC236}">
                <a16:creationId xmlns:a16="http://schemas.microsoft.com/office/drawing/2014/main" id="{7E445C2A-9704-50B5-5B67-EFF742F0E2E3}"/>
              </a:ext>
            </a:extLst>
          </p:cNvPr>
          <p:cNvSpPr/>
          <p:nvPr/>
        </p:nvSpPr>
        <p:spPr>
          <a:xfrm>
            <a:off x="3643450" y="5876396"/>
            <a:ext cx="1355307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Perception</a:t>
            </a:r>
            <a:endParaRPr lang="en-US" sz="1876" dirty="0"/>
          </a:p>
        </p:txBody>
      </p:sp>
      <p:sp>
        <p:nvSpPr>
          <p:cNvPr id="204" name="Text 36">
            <a:extLst>
              <a:ext uri="{FF2B5EF4-FFF2-40B4-BE49-F238E27FC236}">
                <a16:creationId xmlns:a16="http://schemas.microsoft.com/office/drawing/2014/main" id="{A0790C61-04F4-D422-5307-7B21864C72A4}"/>
              </a:ext>
            </a:extLst>
          </p:cNvPr>
          <p:cNvSpPr/>
          <p:nvPr/>
        </p:nvSpPr>
        <p:spPr>
          <a:xfrm>
            <a:off x="7709369" y="5876396"/>
            <a:ext cx="1601984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Visualization</a:t>
            </a:r>
            <a:endParaRPr lang="en-US" sz="1876" dirty="0"/>
          </a:p>
        </p:txBody>
      </p:sp>
      <p:sp>
        <p:nvSpPr>
          <p:cNvPr id="205" name="Text 37">
            <a:extLst>
              <a:ext uri="{FF2B5EF4-FFF2-40B4-BE49-F238E27FC236}">
                <a16:creationId xmlns:a16="http://schemas.microsoft.com/office/drawing/2014/main" id="{3E7172B8-F291-420D-2CD1-8AC198CB89DF}"/>
              </a:ext>
            </a:extLst>
          </p:cNvPr>
          <p:cNvSpPr/>
          <p:nvPr/>
        </p:nvSpPr>
        <p:spPr>
          <a:xfrm>
            <a:off x="11213884" y="5876396"/>
            <a:ext cx="947013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Display</a:t>
            </a:r>
            <a:endParaRPr lang="en-US" sz="1876" dirty="0"/>
          </a:p>
        </p:txBody>
      </p:sp>
      <p:pic>
        <p:nvPicPr>
          <p:cNvPr id="209" name="Image 25" descr=" ">
            <a:extLst>
              <a:ext uri="{FF2B5EF4-FFF2-40B4-BE49-F238E27FC236}">
                <a16:creationId xmlns:a16="http://schemas.microsoft.com/office/drawing/2014/main" id="{A57961FF-DA74-B0C2-2C27-9FDD7377981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95641" y="4155681"/>
            <a:ext cx="586922" cy="987359"/>
          </a:xfrm>
          <a:prstGeom prst="rect">
            <a:avLst/>
          </a:prstGeom>
        </p:spPr>
      </p:pic>
      <p:pic>
        <p:nvPicPr>
          <p:cNvPr id="210" name="Image 26" descr=" ">
            <a:extLst>
              <a:ext uri="{FF2B5EF4-FFF2-40B4-BE49-F238E27FC236}">
                <a16:creationId xmlns:a16="http://schemas.microsoft.com/office/drawing/2014/main" id="{5D095E0F-A6BC-F81C-ADDA-1C3F54EB96E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4024" y="4148518"/>
            <a:ext cx="586922" cy="987359"/>
          </a:xfrm>
          <a:prstGeom prst="rect">
            <a:avLst/>
          </a:prstGeom>
        </p:spPr>
      </p:pic>
      <p:pic>
        <p:nvPicPr>
          <p:cNvPr id="211" name="Image 27" descr=" ">
            <a:extLst>
              <a:ext uri="{FF2B5EF4-FFF2-40B4-BE49-F238E27FC236}">
                <a16:creationId xmlns:a16="http://schemas.microsoft.com/office/drawing/2014/main" id="{47F185D0-9CDB-DA51-3A34-F6C8F0803F46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76342" y="5304762"/>
            <a:ext cx="170473" cy="246401"/>
          </a:xfrm>
          <a:prstGeom prst="rect">
            <a:avLst/>
          </a:prstGeom>
        </p:spPr>
      </p:pic>
      <p:pic>
        <p:nvPicPr>
          <p:cNvPr id="212" name="Image 28" descr=" ">
            <a:extLst>
              <a:ext uri="{FF2B5EF4-FFF2-40B4-BE49-F238E27FC236}">
                <a16:creationId xmlns:a16="http://schemas.microsoft.com/office/drawing/2014/main" id="{485E054C-F841-BA24-98BE-E29687B8FE22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391280" y="5398391"/>
            <a:ext cx="170473" cy="246401"/>
          </a:xfrm>
          <a:prstGeom prst="rect">
            <a:avLst/>
          </a:prstGeom>
        </p:spPr>
      </p:pic>
      <p:sp>
        <p:nvSpPr>
          <p:cNvPr id="217" name="Text 38">
            <a:extLst>
              <a:ext uri="{FF2B5EF4-FFF2-40B4-BE49-F238E27FC236}">
                <a16:creationId xmlns:a16="http://schemas.microsoft.com/office/drawing/2014/main" id="{83722A06-46F9-08E1-E82B-ACB27E6FEEB4}"/>
              </a:ext>
            </a:extLst>
          </p:cNvPr>
          <p:cNvSpPr/>
          <p:nvPr/>
        </p:nvSpPr>
        <p:spPr>
          <a:xfrm>
            <a:off x="82227" y="5704813"/>
            <a:ext cx="873294" cy="337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742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Head</a:t>
            </a:r>
            <a:endParaRPr lang="en-US" sz="1742" dirty="0"/>
          </a:p>
        </p:txBody>
      </p:sp>
      <p:sp>
        <p:nvSpPr>
          <p:cNvPr id="218" name="Text 39">
            <a:extLst>
              <a:ext uri="{FF2B5EF4-FFF2-40B4-BE49-F238E27FC236}">
                <a16:creationId xmlns:a16="http://schemas.microsoft.com/office/drawing/2014/main" id="{3A0DA590-B3E6-9F94-D765-FF23FB09D473}"/>
              </a:ext>
            </a:extLst>
          </p:cNvPr>
          <p:cNvSpPr/>
          <p:nvPr/>
        </p:nvSpPr>
        <p:spPr>
          <a:xfrm>
            <a:off x="201312" y="3883306"/>
            <a:ext cx="618111" cy="337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742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Body</a:t>
            </a:r>
            <a:endParaRPr lang="en-US" sz="1742" dirty="0"/>
          </a:p>
        </p:txBody>
      </p:sp>
      <p:pic>
        <p:nvPicPr>
          <p:cNvPr id="220" name="Image 29" descr=" ">
            <a:extLst>
              <a:ext uri="{FF2B5EF4-FFF2-40B4-BE49-F238E27FC236}">
                <a16:creationId xmlns:a16="http://schemas.microsoft.com/office/drawing/2014/main" id="{0466A101-DE50-4FD5-D4ED-3493E425EC93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08082" y="4524577"/>
            <a:ext cx="484848" cy="147427"/>
          </a:xfrm>
          <a:prstGeom prst="rect">
            <a:avLst/>
          </a:prstGeom>
        </p:spPr>
      </p:pic>
      <p:pic>
        <p:nvPicPr>
          <p:cNvPr id="222" name="Image 30" descr=" ">
            <a:extLst>
              <a:ext uri="{FF2B5EF4-FFF2-40B4-BE49-F238E27FC236}">
                <a16:creationId xmlns:a16="http://schemas.microsoft.com/office/drawing/2014/main" id="{736B0098-920F-D8DD-C598-AF0B06E0201B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08082" y="5324678"/>
            <a:ext cx="484848" cy="147427"/>
          </a:xfrm>
          <a:prstGeom prst="rect">
            <a:avLst/>
          </a:prstGeom>
        </p:spPr>
      </p:pic>
      <p:sp>
        <p:nvSpPr>
          <p:cNvPr id="223" name="Shape 40">
            <a:extLst>
              <a:ext uri="{FF2B5EF4-FFF2-40B4-BE49-F238E27FC236}">
                <a16:creationId xmlns:a16="http://schemas.microsoft.com/office/drawing/2014/main" id="{53747531-C34F-651E-FDA2-DFD3FBF64033}"/>
              </a:ext>
            </a:extLst>
          </p:cNvPr>
          <p:cNvSpPr/>
          <p:nvPr/>
        </p:nvSpPr>
        <p:spPr>
          <a:xfrm>
            <a:off x="5044123" y="3142142"/>
            <a:ext cx="851255" cy="851815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228" name="Text 41">
            <a:extLst>
              <a:ext uri="{FF2B5EF4-FFF2-40B4-BE49-F238E27FC236}">
                <a16:creationId xmlns:a16="http://schemas.microsoft.com/office/drawing/2014/main" id="{56E320F1-A973-8ED2-C2B3-A31A2BF56BDB}"/>
              </a:ext>
            </a:extLst>
          </p:cNvPr>
          <p:cNvSpPr/>
          <p:nvPr/>
        </p:nvSpPr>
        <p:spPr>
          <a:xfrm>
            <a:off x="5032184" y="3270274"/>
            <a:ext cx="884380" cy="653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Raw</a:t>
            </a:r>
            <a:endParaRPr lang="en-US" sz="1876" dirty="0"/>
          </a:p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Pose</a:t>
            </a:r>
            <a:endParaRPr lang="en-US" sz="1876" dirty="0"/>
          </a:p>
        </p:txBody>
      </p:sp>
      <p:cxnSp>
        <p:nvCxnSpPr>
          <p:cNvPr id="197" name="Curved Connector 196">
            <a:extLst>
              <a:ext uri="{FF2B5EF4-FFF2-40B4-BE49-F238E27FC236}">
                <a16:creationId xmlns:a16="http://schemas.microsoft.com/office/drawing/2014/main" id="{A41EFEA4-A9F5-C208-B3EB-DC683C02D3CE}"/>
              </a:ext>
            </a:extLst>
          </p:cNvPr>
          <p:cNvCxnSpPr>
            <a:endCxn id="10" idx="1"/>
          </p:cNvCxnSpPr>
          <p:nvPr/>
        </p:nvCxnSpPr>
        <p:spPr>
          <a:xfrm>
            <a:off x="3355657" y="2606548"/>
            <a:ext cx="4061669" cy="1974718"/>
          </a:xfrm>
          <a:prstGeom prst="curvedConnector3">
            <a:avLst>
              <a:gd name="adj1" fmla="val 99675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5" name="Picture 194">
            <a:extLst>
              <a:ext uri="{FF2B5EF4-FFF2-40B4-BE49-F238E27FC236}">
                <a16:creationId xmlns:a16="http://schemas.microsoft.com/office/drawing/2014/main" id="{1CEDCD12-11FA-2277-4EE9-43CAB1375755}"/>
              </a:ext>
            </a:extLst>
          </p:cNvPr>
          <p:cNvPicPr>
            <a:picLocks noChangeAspect="1"/>
          </p:cNvPicPr>
          <p:nvPr/>
        </p:nvPicPr>
        <p:blipFill>
          <a:blip r:embed="rId56"/>
          <a:srcRect l="706" r="-1" b="4312"/>
          <a:stretch/>
        </p:blipFill>
        <p:spPr>
          <a:xfrm>
            <a:off x="3927418" y="2358186"/>
            <a:ext cx="7213054" cy="706461"/>
          </a:xfrm>
          <a:prstGeom prst="rect">
            <a:avLst/>
          </a:prstGeom>
        </p:spPr>
      </p:pic>
      <p:sp>
        <p:nvSpPr>
          <p:cNvPr id="196" name="TextBox 195">
            <a:extLst>
              <a:ext uri="{FF2B5EF4-FFF2-40B4-BE49-F238E27FC236}">
                <a16:creationId xmlns:a16="http://schemas.microsoft.com/office/drawing/2014/main" id="{9C7DFDD3-DF6C-920B-EB80-991E9B6024F1}"/>
              </a:ext>
            </a:extLst>
          </p:cNvPr>
          <p:cNvSpPr txBox="1"/>
          <p:nvPr/>
        </p:nvSpPr>
        <p:spPr>
          <a:xfrm>
            <a:off x="838197" y="6309082"/>
            <a:ext cx="92335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* Huzaifa, Muhammad, et al. "ILLIXR: Enabling end-to-end extended reality research." 2021 IEEE International Symposium on Workload Characterization (IISWC), 2021.</a:t>
            </a:r>
            <a:endParaRPr lang="en-US" sz="1200" dirty="0"/>
          </a:p>
        </p:txBody>
      </p:sp>
      <p:graphicFrame>
        <p:nvGraphicFramePr>
          <p:cNvPr id="199" name="Table 198">
            <a:extLst>
              <a:ext uri="{FF2B5EF4-FFF2-40B4-BE49-F238E27FC236}">
                <a16:creationId xmlns:a16="http://schemas.microsoft.com/office/drawing/2014/main" id="{9C180FB5-8F5C-D029-9DB8-547ED26F4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898343"/>
              </p:ext>
            </p:extLst>
          </p:nvPr>
        </p:nvGraphicFramePr>
        <p:xfrm>
          <a:off x="549135" y="-915117"/>
          <a:ext cx="5002983" cy="79248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00898">
                  <a:extLst>
                    <a:ext uri="{9D8B030D-6E8A-4147-A177-3AD203B41FA5}">
                      <a16:colId xmlns:a16="http://schemas.microsoft.com/office/drawing/2014/main" val="910151162"/>
                    </a:ext>
                  </a:extLst>
                </a:gridCol>
                <a:gridCol w="4002085">
                  <a:extLst>
                    <a:ext uri="{9D8B030D-6E8A-4147-A177-3AD203B41FA5}">
                      <a16:colId xmlns:a16="http://schemas.microsoft.com/office/drawing/2014/main" val="3687801856"/>
                    </a:ext>
                  </a:extLst>
                </a:gridCol>
              </a:tblGrid>
              <a:tr h="337644">
                <a:tc>
                  <a:txBody>
                    <a:bodyPr/>
                    <a:lstStyle/>
                    <a:p>
                      <a:r>
                        <a:rPr lang="en-US" sz="2000" b="1" dirty="0"/>
                        <a:t>VIO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Visual Inertial Odometer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015541"/>
                  </a:ext>
                </a:extLst>
              </a:tr>
              <a:tr h="337644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IMUi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IMU Integration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34575"/>
                  </a:ext>
                </a:extLst>
              </a:tr>
            </a:tbl>
          </a:graphicData>
        </a:graphic>
      </p:graphicFrame>
      <p:graphicFrame>
        <p:nvGraphicFramePr>
          <p:cNvPr id="206" name="Table 205">
            <a:extLst>
              <a:ext uri="{FF2B5EF4-FFF2-40B4-BE49-F238E27FC236}">
                <a16:creationId xmlns:a16="http://schemas.microsoft.com/office/drawing/2014/main" id="{7964FFD5-4980-CEF9-DC42-E1B4A8988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028368"/>
              </p:ext>
            </p:extLst>
          </p:nvPr>
        </p:nvGraphicFramePr>
        <p:xfrm>
          <a:off x="5712681" y="-914804"/>
          <a:ext cx="6557488" cy="79248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753502">
                  <a:extLst>
                    <a:ext uri="{9D8B030D-6E8A-4147-A177-3AD203B41FA5}">
                      <a16:colId xmlns:a16="http://schemas.microsoft.com/office/drawing/2014/main" val="910151162"/>
                    </a:ext>
                  </a:extLst>
                </a:gridCol>
                <a:gridCol w="4803986">
                  <a:extLst>
                    <a:ext uri="{9D8B030D-6E8A-4147-A177-3AD203B41FA5}">
                      <a16:colId xmlns:a16="http://schemas.microsoft.com/office/drawing/2014/main" val="3687801856"/>
                    </a:ext>
                  </a:extLst>
                </a:gridCol>
              </a:tblGrid>
              <a:tr h="332072">
                <a:tc>
                  <a:txBody>
                    <a:bodyPr/>
                    <a:lstStyle/>
                    <a:p>
                      <a:r>
                        <a:rPr lang="en-US" sz="2000" b="1" dirty="0"/>
                        <a:t>SR &amp; SRR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Scene Reconstruction (&amp; Rendering)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015541"/>
                  </a:ext>
                </a:extLst>
              </a:tr>
              <a:tr h="377170">
                <a:tc>
                  <a:txBody>
                    <a:bodyPr/>
                    <a:lstStyle/>
                    <a:p>
                      <a:r>
                        <a:rPr lang="en-US" sz="2000" b="1" dirty="0"/>
                        <a:t>ATW &amp; ATWR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Asynchronous </a:t>
                      </a:r>
                      <a:r>
                        <a:rPr lang="en-US" sz="2000" dirty="0" err="1"/>
                        <a:t>Timewarp</a:t>
                      </a:r>
                      <a:r>
                        <a:rPr lang="en-US" sz="2000" dirty="0"/>
                        <a:t> (&amp; Rendering)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34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513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D5EDA-32CB-E39C-F279-66707E410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BE8594-801B-5EBE-4B05-439F5D34A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42" y="1252681"/>
            <a:ext cx="11148588" cy="940008"/>
          </a:xfrm>
        </p:spPr>
        <p:txBody>
          <a:bodyPr>
            <a:normAutofit/>
          </a:bodyPr>
          <a:lstStyle/>
          <a:p>
            <a:r>
              <a:rPr lang="en-US" dirty="0"/>
              <a:t>Time between the </a:t>
            </a:r>
            <a:r>
              <a:rPr lang="en-US" b="1" dirty="0"/>
              <a:t>latest motion by the IMU</a:t>
            </a:r>
            <a:r>
              <a:rPr lang="en-US" dirty="0"/>
              <a:t> and its corresponding display on HMD </a:t>
            </a:r>
          </a:p>
          <a:p>
            <a:r>
              <a:rPr lang="en-US" b="1" dirty="0"/>
              <a:t>Why use M2D</a:t>
            </a:r>
            <a:r>
              <a:rPr lang="en-US" dirty="0"/>
              <a:t>? Most cases users just sit or stand idle without body motion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AEE294-B388-EEBA-A57D-1557F857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61FE36-0725-D862-5F97-9A302A209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metric: </a:t>
            </a:r>
            <a:r>
              <a:rPr lang="en-US" dirty="0">
                <a:solidFill>
                  <a:schemeClr val="accent2"/>
                </a:solidFill>
              </a:rPr>
              <a:t>Motion-to-Display latency (M2D)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CE3FC7-683E-185C-FBE2-19AC63E5A00A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2BCF01-6C07-8362-ED8A-C7B74803D5FC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FB5958-6512-1778-83B5-E46DC18414A6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259A59-8769-E5BA-C1B3-E6861EFB0C6B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21D59C-C2BF-CE0E-51E2-9BF897D91F6F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pic>
        <p:nvPicPr>
          <p:cNvPr id="5" name="Image 0" descr=" ">
            <a:extLst>
              <a:ext uri="{FF2B5EF4-FFF2-40B4-BE49-F238E27FC236}">
                <a16:creationId xmlns:a16="http://schemas.microsoft.com/office/drawing/2014/main" id="{631EE7E0-9105-B945-7DEA-810867A62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183" y="4106749"/>
            <a:ext cx="1097287" cy="612843"/>
          </a:xfrm>
          <a:prstGeom prst="rect">
            <a:avLst/>
          </a:prstGeom>
        </p:spPr>
      </p:pic>
      <p:sp>
        <p:nvSpPr>
          <p:cNvPr id="6" name="Shape 0">
            <a:extLst>
              <a:ext uri="{FF2B5EF4-FFF2-40B4-BE49-F238E27FC236}">
                <a16:creationId xmlns:a16="http://schemas.microsoft.com/office/drawing/2014/main" id="{89D0D77B-6131-EF39-576E-FF62DE5E2AFA}"/>
              </a:ext>
            </a:extLst>
          </p:cNvPr>
          <p:cNvSpPr/>
          <p:nvPr/>
        </p:nvSpPr>
        <p:spPr>
          <a:xfrm>
            <a:off x="3734183" y="4106749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D9D9D9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FF9784DA-D4D0-2918-1637-5C3D73511813}"/>
              </a:ext>
            </a:extLst>
          </p:cNvPr>
          <p:cNvSpPr/>
          <p:nvPr/>
        </p:nvSpPr>
        <p:spPr>
          <a:xfrm>
            <a:off x="3918481" y="4242936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VIO</a:t>
            </a:r>
            <a:endParaRPr lang="en-US" sz="2144" dirty="0"/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77E3AE7B-351A-CAEF-B14C-298FB0E5A3EC}"/>
              </a:ext>
            </a:extLst>
          </p:cNvPr>
          <p:cNvSpPr/>
          <p:nvPr/>
        </p:nvSpPr>
        <p:spPr>
          <a:xfrm>
            <a:off x="3734183" y="4923874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5B5B5B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7E939236-D4BF-B96F-5A40-0B31F21B7966}"/>
              </a:ext>
            </a:extLst>
          </p:cNvPr>
          <p:cNvSpPr/>
          <p:nvPr/>
        </p:nvSpPr>
        <p:spPr>
          <a:xfrm>
            <a:off x="3926986" y="5060060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IMUi</a:t>
            </a:r>
            <a:endParaRPr lang="en-US" sz="2144" dirty="0"/>
          </a:p>
        </p:txBody>
      </p:sp>
      <p:sp>
        <p:nvSpPr>
          <p:cNvPr id="10" name="Shape 4">
            <a:extLst>
              <a:ext uri="{FF2B5EF4-FFF2-40B4-BE49-F238E27FC236}">
                <a16:creationId xmlns:a16="http://schemas.microsoft.com/office/drawing/2014/main" id="{23B988C6-6D4E-F4CD-128A-0B0FD803B085}"/>
              </a:ext>
            </a:extLst>
          </p:cNvPr>
          <p:cNvSpPr/>
          <p:nvPr/>
        </p:nvSpPr>
        <p:spPr>
          <a:xfrm>
            <a:off x="7417326" y="4106746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909090">
              <a:alpha val="100000"/>
            </a:srgbClr>
          </a:solidFill>
          <a:ln/>
        </p:spPr>
        <p:txBody>
          <a:bodyPr/>
          <a:lstStyle/>
          <a:p>
            <a:endParaRPr lang="en-US" sz="1206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9F2D0066-C1A9-53A7-1933-5DD8F4BCFEB0}"/>
              </a:ext>
            </a:extLst>
          </p:cNvPr>
          <p:cNvSpPr/>
          <p:nvPr/>
        </p:nvSpPr>
        <p:spPr>
          <a:xfrm>
            <a:off x="7601624" y="4242933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SR</a:t>
            </a:r>
            <a:endParaRPr lang="en-US" sz="2144" dirty="0"/>
          </a:p>
        </p:txBody>
      </p:sp>
      <p:sp>
        <p:nvSpPr>
          <p:cNvPr id="12" name="Shape 6">
            <a:extLst>
              <a:ext uri="{FF2B5EF4-FFF2-40B4-BE49-F238E27FC236}">
                <a16:creationId xmlns:a16="http://schemas.microsoft.com/office/drawing/2014/main" id="{60ED3192-F829-CF90-1978-F84DB92CFAD5}"/>
              </a:ext>
            </a:extLst>
          </p:cNvPr>
          <p:cNvSpPr/>
          <p:nvPr/>
        </p:nvSpPr>
        <p:spPr>
          <a:xfrm>
            <a:off x="7417326" y="4923874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909090">
              <a:alpha val="100000"/>
            </a:srgbClr>
          </a:solidFill>
          <a:ln/>
        </p:spPr>
        <p:txBody>
          <a:bodyPr/>
          <a:lstStyle/>
          <a:p>
            <a:endParaRPr lang="en-US" sz="1206"/>
          </a:p>
        </p:txBody>
      </p:sp>
      <p:sp>
        <p:nvSpPr>
          <p:cNvPr id="13" name="Text 7">
            <a:extLst>
              <a:ext uri="{FF2B5EF4-FFF2-40B4-BE49-F238E27FC236}">
                <a16:creationId xmlns:a16="http://schemas.microsoft.com/office/drawing/2014/main" id="{1B7C6FF6-4314-A6B2-49D6-C660470C53C9}"/>
              </a:ext>
            </a:extLst>
          </p:cNvPr>
          <p:cNvSpPr/>
          <p:nvPr/>
        </p:nvSpPr>
        <p:spPr>
          <a:xfrm>
            <a:off x="7610130" y="5060060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ATW</a:t>
            </a:r>
            <a:endParaRPr lang="en-US" sz="2144" dirty="0"/>
          </a:p>
        </p:txBody>
      </p:sp>
      <p:sp>
        <p:nvSpPr>
          <p:cNvPr id="14" name="Shape 8">
            <a:extLst>
              <a:ext uri="{FF2B5EF4-FFF2-40B4-BE49-F238E27FC236}">
                <a16:creationId xmlns:a16="http://schemas.microsoft.com/office/drawing/2014/main" id="{A846A57F-87A6-9C7B-B4B4-044E637CBBF0}"/>
              </a:ext>
            </a:extLst>
          </p:cNvPr>
          <p:cNvSpPr/>
          <p:nvPr/>
        </p:nvSpPr>
        <p:spPr>
          <a:xfrm>
            <a:off x="11066445" y="4940897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909090">
              <a:alpha val="100000"/>
            </a:srgbClr>
          </a:solidFill>
          <a:ln/>
        </p:spPr>
        <p:txBody>
          <a:bodyPr/>
          <a:lstStyle/>
          <a:p>
            <a:endParaRPr lang="en-US" sz="1206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37E356B6-6207-CA9D-AEBE-A5783F45FC0C}"/>
              </a:ext>
            </a:extLst>
          </p:cNvPr>
          <p:cNvSpPr/>
          <p:nvPr/>
        </p:nvSpPr>
        <p:spPr>
          <a:xfrm>
            <a:off x="11259251" y="5077081"/>
            <a:ext cx="737196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HMD</a:t>
            </a:r>
            <a:endParaRPr lang="en-US" sz="2144" dirty="0"/>
          </a:p>
        </p:txBody>
      </p:sp>
      <p:pic>
        <p:nvPicPr>
          <p:cNvPr id="16" name="Image 1" descr=" ">
            <a:extLst>
              <a:ext uri="{FF2B5EF4-FFF2-40B4-BE49-F238E27FC236}">
                <a16:creationId xmlns:a16="http://schemas.microsoft.com/office/drawing/2014/main" id="{BA2E49D8-9DDE-08B0-E350-E61551E46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55657" y="2570383"/>
            <a:ext cx="365762" cy="1843793"/>
          </a:xfrm>
          <a:prstGeom prst="rect">
            <a:avLst/>
          </a:prstGeom>
        </p:spPr>
      </p:pic>
      <p:pic>
        <p:nvPicPr>
          <p:cNvPr id="17" name="Image 2" descr=" ">
            <a:extLst>
              <a:ext uri="{FF2B5EF4-FFF2-40B4-BE49-F238E27FC236}">
                <a16:creationId xmlns:a16="http://schemas.microsoft.com/office/drawing/2014/main" id="{6AC242F7-2B64-84CB-3A9F-6E3209A6CF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8648" y="3566255"/>
            <a:ext cx="382775" cy="1937843"/>
          </a:xfrm>
          <a:prstGeom prst="rect">
            <a:avLst/>
          </a:prstGeom>
        </p:spPr>
      </p:pic>
      <p:pic>
        <p:nvPicPr>
          <p:cNvPr id="18" name="Image 3" descr=" ">
            <a:extLst>
              <a:ext uri="{FF2B5EF4-FFF2-40B4-BE49-F238E27FC236}">
                <a16:creationId xmlns:a16="http://schemas.microsoft.com/office/drawing/2014/main" id="{60994F00-F2F1-892F-7244-64341C40D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38638" y="3288677"/>
            <a:ext cx="382776" cy="1325576"/>
          </a:xfrm>
          <a:prstGeom prst="rect">
            <a:avLst/>
          </a:prstGeom>
        </p:spPr>
      </p:pic>
      <p:pic>
        <p:nvPicPr>
          <p:cNvPr id="19" name="Image 4" descr=" ">
            <a:extLst>
              <a:ext uri="{FF2B5EF4-FFF2-40B4-BE49-F238E27FC236}">
                <a16:creationId xmlns:a16="http://schemas.microsoft.com/office/drawing/2014/main" id="{FF4EF89A-D3CD-1D19-C41F-DF51771C3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54353" y="3527952"/>
            <a:ext cx="362979" cy="1963898"/>
          </a:xfrm>
          <a:prstGeom prst="rect">
            <a:avLst/>
          </a:prstGeom>
        </p:spPr>
      </p:pic>
      <p:pic>
        <p:nvPicPr>
          <p:cNvPr id="20" name="Image 5" descr=" ">
            <a:extLst>
              <a:ext uri="{FF2B5EF4-FFF2-40B4-BE49-F238E27FC236}">
                <a16:creationId xmlns:a16="http://schemas.microsoft.com/office/drawing/2014/main" id="{BCC029DB-E5DA-DE94-7A3A-D23D2261A5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52648" y="3451342"/>
            <a:ext cx="209533" cy="1725315"/>
          </a:xfrm>
          <a:prstGeom prst="rect">
            <a:avLst/>
          </a:prstGeom>
        </p:spPr>
      </p:pic>
      <p:pic>
        <p:nvPicPr>
          <p:cNvPr id="21" name="Image 6" descr=" ">
            <a:extLst>
              <a:ext uri="{FF2B5EF4-FFF2-40B4-BE49-F238E27FC236}">
                <a16:creationId xmlns:a16="http://schemas.microsoft.com/office/drawing/2014/main" id="{3831111A-BC68-BB47-4618-43DD343819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99579" y="3617554"/>
            <a:ext cx="258356" cy="1790117"/>
          </a:xfrm>
          <a:prstGeom prst="rect">
            <a:avLst/>
          </a:prstGeom>
        </p:spPr>
      </p:pic>
      <p:pic>
        <p:nvPicPr>
          <p:cNvPr id="22" name="Image 7" descr=" ">
            <a:extLst>
              <a:ext uri="{FF2B5EF4-FFF2-40B4-BE49-F238E27FC236}">
                <a16:creationId xmlns:a16="http://schemas.microsoft.com/office/drawing/2014/main" id="{03D13D00-F7B1-D791-92D7-4D1BCE5684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055368" y="3222689"/>
            <a:ext cx="366212" cy="1413731"/>
          </a:xfrm>
          <a:prstGeom prst="rect">
            <a:avLst/>
          </a:prstGeom>
        </p:spPr>
      </p:pic>
      <p:pic>
        <p:nvPicPr>
          <p:cNvPr id="23" name="Image 8" descr=" ">
            <a:extLst>
              <a:ext uri="{FF2B5EF4-FFF2-40B4-BE49-F238E27FC236}">
                <a16:creationId xmlns:a16="http://schemas.microsoft.com/office/drawing/2014/main" id="{5B874029-6C99-2BCF-0315-D7544B3DF3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31462" y="3447088"/>
            <a:ext cx="263691" cy="983103"/>
          </a:xfrm>
          <a:prstGeom prst="rect">
            <a:avLst/>
          </a:prstGeom>
        </p:spPr>
      </p:pic>
      <p:pic>
        <p:nvPicPr>
          <p:cNvPr id="24" name="Image 9" descr=" ">
            <a:extLst>
              <a:ext uri="{FF2B5EF4-FFF2-40B4-BE49-F238E27FC236}">
                <a16:creationId xmlns:a16="http://schemas.microsoft.com/office/drawing/2014/main" id="{784F0136-A77F-4731-3EBD-E04FF41D90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394475" y="3579020"/>
            <a:ext cx="246988" cy="1681063"/>
          </a:xfrm>
          <a:prstGeom prst="rect">
            <a:avLst/>
          </a:prstGeom>
        </p:spPr>
      </p:pic>
      <p:pic>
        <p:nvPicPr>
          <p:cNvPr id="30" name="Image 10" descr=" ">
            <a:extLst>
              <a:ext uri="{FF2B5EF4-FFF2-40B4-BE49-F238E27FC236}">
                <a16:creationId xmlns:a16="http://schemas.microsoft.com/office/drawing/2014/main" id="{31FC6E08-0EC3-FD65-E31B-440F87A3ABE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373213" y="2527824"/>
            <a:ext cx="225412" cy="1919392"/>
          </a:xfrm>
          <a:prstGeom prst="rect">
            <a:avLst/>
          </a:prstGeom>
        </p:spPr>
      </p:pic>
      <p:pic>
        <p:nvPicPr>
          <p:cNvPr id="31" name="Image 11" descr=" ">
            <a:extLst>
              <a:ext uri="{FF2B5EF4-FFF2-40B4-BE49-F238E27FC236}">
                <a16:creationId xmlns:a16="http://schemas.microsoft.com/office/drawing/2014/main" id="{DB772CAC-5039-24E8-1400-AD6C5C61C93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526098" y="3430064"/>
            <a:ext cx="2398408" cy="1691576"/>
          </a:xfrm>
          <a:prstGeom prst="rect">
            <a:avLst/>
          </a:prstGeom>
        </p:spPr>
      </p:pic>
      <p:sp>
        <p:nvSpPr>
          <p:cNvPr id="32" name="Text 10">
            <a:extLst>
              <a:ext uri="{FF2B5EF4-FFF2-40B4-BE49-F238E27FC236}">
                <a16:creationId xmlns:a16="http://schemas.microsoft.com/office/drawing/2014/main" id="{FCC237F3-4DC6-AD60-5EED-173FBE6CFC28}"/>
              </a:ext>
            </a:extLst>
          </p:cNvPr>
          <p:cNvSpPr/>
          <p:nvPr/>
        </p:nvSpPr>
        <p:spPr>
          <a:xfrm>
            <a:off x="8625191" y="5528203"/>
            <a:ext cx="1207867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event: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ATW</a:t>
            </a:r>
            <a:endParaRPr lang="en-US" sz="1608" dirty="0"/>
          </a:p>
        </p:txBody>
      </p:sp>
      <p:sp>
        <p:nvSpPr>
          <p:cNvPr id="33" name="Text 11">
            <a:extLst>
              <a:ext uri="{FF2B5EF4-FFF2-40B4-BE49-F238E27FC236}">
                <a16:creationId xmlns:a16="http://schemas.microsoft.com/office/drawing/2014/main" id="{35AEF23D-D257-FB7D-3CF9-728C71F4FA7F}"/>
              </a:ext>
            </a:extLst>
          </p:cNvPr>
          <p:cNvSpPr/>
          <p:nvPr/>
        </p:nvSpPr>
        <p:spPr>
          <a:xfrm>
            <a:off x="8718760" y="3885442"/>
            <a:ext cx="995214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event: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SR</a:t>
            </a:r>
            <a:endParaRPr lang="en-US" sz="1608" dirty="0"/>
          </a:p>
        </p:txBody>
      </p:sp>
      <p:sp>
        <p:nvSpPr>
          <p:cNvPr id="34" name="Text 12">
            <a:extLst>
              <a:ext uri="{FF2B5EF4-FFF2-40B4-BE49-F238E27FC236}">
                <a16:creationId xmlns:a16="http://schemas.microsoft.com/office/drawing/2014/main" id="{AF4C7407-0899-CE31-CF44-3ED8D9A58072}"/>
              </a:ext>
            </a:extLst>
          </p:cNvPr>
          <p:cNvSpPr/>
          <p:nvPr/>
        </p:nvSpPr>
        <p:spPr>
          <a:xfrm>
            <a:off x="3700157" y="3885442"/>
            <a:ext cx="1216374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event: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CAM</a:t>
            </a:r>
            <a:endParaRPr lang="en-US" sz="1608" dirty="0"/>
          </a:p>
        </p:txBody>
      </p:sp>
      <p:sp>
        <p:nvSpPr>
          <p:cNvPr id="35" name="Text 13">
            <a:extLst>
              <a:ext uri="{FF2B5EF4-FFF2-40B4-BE49-F238E27FC236}">
                <a16:creationId xmlns:a16="http://schemas.microsoft.com/office/drawing/2014/main" id="{7CE2FC76-FCB0-C2AC-A5E9-1D052C887365}"/>
              </a:ext>
            </a:extLst>
          </p:cNvPr>
          <p:cNvSpPr/>
          <p:nvPr/>
        </p:nvSpPr>
        <p:spPr>
          <a:xfrm>
            <a:off x="7383301" y="5528203"/>
            <a:ext cx="1114301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timer: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8ms</a:t>
            </a:r>
            <a:endParaRPr lang="en-US" sz="1608" dirty="0"/>
          </a:p>
        </p:txBody>
      </p:sp>
      <p:sp>
        <p:nvSpPr>
          <p:cNvPr id="36" name="Text 14">
            <a:extLst>
              <a:ext uri="{FF2B5EF4-FFF2-40B4-BE49-F238E27FC236}">
                <a16:creationId xmlns:a16="http://schemas.microsoft.com/office/drawing/2014/main" id="{D2DB47A6-7472-D6B6-0D55-2D691811A930}"/>
              </a:ext>
            </a:extLst>
          </p:cNvPr>
          <p:cNvSpPr/>
          <p:nvPr/>
        </p:nvSpPr>
        <p:spPr>
          <a:xfrm>
            <a:off x="1258904" y="5511179"/>
            <a:ext cx="1114301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timer: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2ms</a:t>
            </a:r>
            <a:endParaRPr lang="en-US" sz="1608" dirty="0"/>
          </a:p>
        </p:txBody>
      </p:sp>
      <p:sp>
        <p:nvSpPr>
          <p:cNvPr id="37" name="Text 15">
            <a:extLst>
              <a:ext uri="{FF2B5EF4-FFF2-40B4-BE49-F238E27FC236}">
                <a16:creationId xmlns:a16="http://schemas.microsoft.com/office/drawing/2014/main" id="{2C71AE77-8A72-7DDC-CD19-F8BFCCEFD884}"/>
              </a:ext>
            </a:extLst>
          </p:cNvPr>
          <p:cNvSpPr/>
          <p:nvPr/>
        </p:nvSpPr>
        <p:spPr>
          <a:xfrm>
            <a:off x="7383301" y="3885442"/>
            <a:ext cx="1114301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timer: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8ms</a:t>
            </a:r>
            <a:endParaRPr lang="en-US" sz="1608" dirty="0"/>
          </a:p>
        </p:txBody>
      </p:sp>
      <p:sp>
        <p:nvSpPr>
          <p:cNvPr id="38" name="Text 16">
            <a:extLst>
              <a:ext uri="{FF2B5EF4-FFF2-40B4-BE49-F238E27FC236}">
                <a16:creationId xmlns:a16="http://schemas.microsoft.com/office/drawing/2014/main" id="{2D9F9969-5EE7-D2E9-4C9F-5C31AB180448}"/>
              </a:ext>
            </a:extLst>
          </p:cNvPr>
          <p:cNvSpPr/>
          <p:nvPr/>
        </p:nvSpPr>
        <p:spPr>
          <a:xfrm>
            <a:off x="11049432" y="4719589"/>
            <a:ext cx="1114301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timer: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8ms</a:t>
            </a:r>
            <a:endParaRPr lang="en-US" sz="1608" dirty="0"/>
          </a:p>
        </p:txBody>
      </p:sp>
      <p:sp>
        <p:nvSpPr>
          <p:cNvPr id="39" name="Text 17">
            <a:extLst>
              <a:ext uri="{FF2B5EF4-FFF2-40B4-BE49-F238E27FC236}">
                <a16:creationId xmlns:a16="http://schemas.microsoft.com/office/drawing/2014/main" id="{E5270FE0-E117-2468-1838-FADE744F4072}"/>
              </a:ext>
            </a:extLst>
          </p:cNvPr>
          <p:cNvSpPr/>
          <p:nvPr/>
        </p:nvSpPr>
        <p:spPr>
          <a:xfrm>
            <a:off x="1207867" y="3893952"/>
            <a:ext cx="1250397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timer: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50ms</a:t>
            </a:r>
            <a:endParaRPr lang="en-US" sz="1608" dirty="0"/>
          </a:p>
        </p:txBody>
      </p:sp>
      <p:sp>
        <p:nvSpPr>
          <p:cNvPr id="40" name="Text 18">
            <a:extLst>
              <a:ext uri="{FF2B5EF4-FFF2-40B4-BE49-F238E27FC236}">
                <a16:creationId xmlns:a16="http://schemas.microsoft.com/office/drawing/2014/main" id="{7268C46B-F285-4FB8-E302-F3CA8F5FEDA8}"/>
              </a:ext>
            </a:extLst>
          </p:cNvPr>
          <p:cNvSpPr/>
          <p:nvPr/>
        </p:nvSpPr>
        <p:spPr>
          <a:xfrm>
            <a:off x="3734181" y="5528203"/>
            <a:ext cx="1105795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event: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IMU</a:t>
            </a:r>
            <a:endParaRPr lang="en-US" sz="1608" dirty="0"/>
          </a:p>
        </p:txBody>
      </p:sp>
      <p:sp>
        <p:nvSpPr>
          <p:cNvPr id="41" name="Shape 19">
            <a:extLst>
              <a:ext uri="{FF2B5EF4-FFF2-40B4-BE49-F238E27FC236}">
                <a16:creationId xmlns:a16="http://schemas.microsoft.com/office/drawing/2014/main" id="{009E40BD-B7D0-3062-3587-FC8A8A8FB9D8}"/>
              </a:ext>
            </a:extLst>
          </p:cNvPr>
          <p:cNvSpPr/>
          <p:nvPr/>
        </p:nvSpPr>
        <p:spPr>
          <a:xfrm>
            <a:off x="6234977" y="2974690"/>
            <a:ext cx="850610" cy="851171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42" name="Text 20">
            <a:extLst>
              <a:ext uri="{FF2B5EF4-FFF2-40B4-BE49-F238E27FC236}">
                <a16:creationId xmlns:a16="http://schemas.microsoft.com/office/drawing/2014/main" id="{BEEDEAFE-351A-2653-A290-655036E29DFB}"/>
              </a:ext>
            </a:extLst>
          </p:cNvPr>
          <p:cNvSpPr/>
          <p:nvPr/>
        </p:nvSpPr>
        <p:spPr>
          <a:xfrm>
            <a:off x="6203789" y="3136411"/>
            <a:ext cx="921495" cy="658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Fused</a:t>
            </a:r>
            <a:endParaRPr lang="en-US" sz="1876" dirty="0"/>
          </a:p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Pose</a:t>
            </a:r>
            <a:endParaRPr lang="en-US" sz="1876" dirty="0"/>
          </a:p>
        </p:txBody>
      </p:sp>
      <p:pic>
        <p:nvPicPr>
          <p:cNvPr id="43" name="Image 12" descr=" ">
            <a:extLst>
              <a:ext uri="{FF2B5EF4-FFF2-40B4-BE49-F238E27FC236}">
                <a16:creationId xmlns:a16="http://schemas.microsoft.com/office/drawing/2014/main" id="{813AA73F-220B-C32B-036E-3210E9365FC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659217" y="4936639"/>
            <a:ext cx="1103760" cy="602448"/>
          </a:xfrm>
          <a:prstGeom prst="rect">
            <a:avLst/>
          </a:prstGeom>
        </p:spPr>
      </p:pic>
      <p:sp>
        <p:nvSpPr>
          <p:cNvPr id="44" name="Text 21">
            <a:extLst>
              <a:ext uri="{FF2B5EF4-FFF2-40B4-BE49-F238E27FC236}">
                <a16:creationId xmlns:a16="http://schemas.microsoft.com/office/drawing/2014/main" id="{017C2C68-4A83-9909-9B66-4484D852B8D1}"/>
              </a:ext>
            </a:extLst>
          </p:cNvPr>
          <p:cNvSpPr/>
          <p:nvPr/>
        </p:nvSpPr>
        <p:spPr>
          <a:xfrm>
            <a:off x="8727265" y="5094106"/>
            <a:ext cx="969697" cy="357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010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ATWR</a:t>
            </a:r>
            <a:endParaRPr lang="en-US" sz="2010" dirty="0"/>
          </a:p>
        </p:txBody>
      </p:sp>
      <p:pic>
        <p:nvPicPr>
          <p:cNvPr id="45" name="Image 13" descr=" ">
            <a:extLst>
              <a:ext uri="{FF2B5EF4-FFF2-40B4-BE49-F238E27FC236}">
                <a16:creationId xmlns:a16="http://schemas.microsoft.com/office/drawing/2014/main" id="{A1A92517-038E-9DCA-A181-0DA233D1CF9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659217" y="4115259"/>
            <a:ext cx="1103760" cy="602448"/>
          </a:xfrm>
          <a:prstGeom prst="rect">
            <a:avLst/>
          </a:prstGeom>
        </p:spPr>
      </p:pic>
      <p:sp>
        <p:nvSpPr>
          <p:cNvPr id="46" name="Text 22">
            <a:extLst>
              <a:ext uri="{FF2B5EF4-FFF2-40B4-BE49-F238E27FC236}">
                <a16:creationId xmlns:a16="http://schemas.microsoft.com/office/drawing/2014/main" id="{EAF2578A-04DD-F93F-F7B8-2D4E0BB0EFE3}"/>
              </a:ext>
            </a:extLst>
          </p:cNvPr>
          <p:cNvSpPr/>
          <p:nvPr/>
        </p:nvSpPr>
        <p:spPr>
          <a:xfrm>
            <a:off x="8727265" y="4272726"/>
            <a:ext cx="969697" cy="357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010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SRR</a:t>
            </a:r>
            <a:endParaRPr lang="en-US" sz="2010" dirty="0"/>
          </a:p>
        </p:txBody>
      </p:sp>
      <p:pic>
        <p:nvPicPr>
          <p:cNvPr id="47" name="Image 14" descr=" ">
            <a:extLst>
              <a:ext uri="{FF2B5EF4-FFF2-40B4-BE49-F238E27FC236}">
                <a16:creationId xmlns:a16="http://schemas.microsoft.com/office/drawing/2014/main" id="{13BF0FD7-65F7-BAD2-18C7-175FB69F1E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831467" y="3390162"/>
            <a:ext cx="1403508" cy="1811091"/>
          </a:xfrm>
          <a:prstGeom prst="rect">
            <a:avLst/>
          </a:prstGeom>
        </p:spPr>
      </p:pic>
      <p:pic>
        <p:nvPicPr>
          <p:cNvPr id="48" name="Image 15" descr=" ">
            <a:extLst>
              <a:ext uri="{FF2B5EF4-FFF2-40B4-BE49-F238E27FC236}">
                <a16:creationId xmlns:a16="http://schemas.microsoft.com/office/drawing/2014/main" id="{F9783E7C-72ED-5897-0C75-D847E1FED9F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835711" y="3603731"/>
            <a:ext cx="1450291" cy="1711681"/>
          </a:xfrm>
          <a:prstGeom prst="rect">
            <a:avLst/>
          </a:prstGeom>
        </p:spPr>
      </p:pic>
      <p:pic>
        <p:nvPicPr>
          <p:cNvPr id="49" name="Image 16" descr=" ">
            <a:extLst>
              <a:ext uri="{FF2B5EF4-FFF2-40B4-BE49-F238E27FC236}">
                <a16:creationId xmlns:a16="http://schemas.microsoft.com/office/drawing/2014/main" id="{9512D56D-1C40-CBE1-2E03-6D202BC0C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929" y="4106749"/>
            <a:ext cx="1097287" cy="612843"/>
          </a:xfrm>
          <a:prstGeom prst="rect">
            <a:avLst/>
          </a:prstGeom>
        </p:spPr>
      </p:pic>
      <p:sp>
        <p:nvSpPr>
          <p:cNvPr id="50" name="Shape 23">
            <a:extLst>
              <a:ext uri="{FF2B5EF4-FFF2-40B4-BE49-F238E27FC236}">
                <a16:creationId xmlns:a16="http://schemas.microsoft.com/office/drawing/2014/main" id="{AC4CDA43-1F5F-8E45-5713-116DF169FF47}"/>
              </a:ext>
            </a:extLst>
          </p:cNvPr>
          <p:cNvSpPr/>
          <p:nvPr/>
        </p:nvSpPr>
        <p:spPr>
          <a:xfrm>
            <a:off x="1292929" y="4106749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D9D9D9">
              <a:alpha val="100000"/>
            </a:srgbClr>
          </a:solidFill>
          <a:ln/>
        </p:spPr>
        <p:txBody>
          <a:bodyPr/>
          <a:lstStyle/>
          <a:p>
            <a:endParaRPr lang="en-US" sz="1206"/>
          </a:p>
        </p:txBody>
      </p:sp>
      <p:sp>
        <p:nvSpPr>
          <p:cNvPr id="51" name="Text 24">
            <a:extLst>
              <a:ext uri="{FF2B5EF4-FFF2-40B4-BE49-F238E27FC236}">
                <a16:creationId xmlns:a16="http://schemas.microsoft.com/office/drawing/2014/main" id="{CC78B44A-2C67-C46D-2B6E-836F87844E3E}"/>
              </a:ext>
            </a:extLst>
          </p:cNvPr>
          <p:cNvSpPr/>
          <p:nvPr/>
        </p:nvSpPr>
        <p:spPr>
          <a:xfrm>
            <a:off x="1477227" y="4242935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CAM</a:t>
            </a:r>
            <a:endParaRPr lang="en-US" sz="2144" dirty="0"/>
          </a:p>
        </p:txBody>
      </p:sp>
      <p:pic>
        <p:nvPicPr>
          <p:cNvPr id="52" name="Image 17" descr=" ">
            <a:extLst>
              <a:ext uri="{FF2B5EF4-FFF2-40B4-BE49-F238E27FC236}">
                <a16:creationId xmlns:a16="http://schemas.microsoft.com/office/drawing/2014/main" id="{6501FCF6-1076-2A79-1039-CBB402054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929" y="4923872"/>
            <a:ext cx="1097287" cy="612843"/>
          </a:xfrm>
          <a:prstGeom prst="rect">
            <a:avLst/>
          </a:prstGeom>
        </p:spPr>
      </p:pic>
      <p:sp>
        <p:nvSpPr>
          <p:cNvPr id="53" name="Shape 25">
            <a:extLst>
              <a:ext uri="{FF2B5EF4-FFF2-40B4-BE49-F238E27FC236}">
                <a16:creationId xmlns:a16="http://schemas.microsoft.com/office/drawing/2014/main" id="{8A97B19B-4C1E-7973-019A-D9B8B1066AF3}"/>
              </a:ext>
            </a:extLst>
          </p:cNvPr>
          <p:cNvSpPr/>
          <p:nvPr/>
        </p:nvSpPr>
        <p:spPr>
          <a:xfrm>
            <a:off x="1292929" y="4923872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5B5B5B">
              <a:alpha val="100000"/>
            </a:srgbClr>
          </a:solidFill>
          <a:ln/>
        </p:spPr>
        <p:txBody>
          <a:bodyPr/>
          <a:lstStyle/>
          <a:p>
            <a:endParaRPr lang="en-US" sz="1206"/>
          </a:p>
        </p:txBody>
      </p:sp>
      <p:sp>
        <p:nvSpPr>
          <p:cNvPr id="54" name="Text 26">
            <a:extLst>
              <a:ext uri="{FF2B5EF4-FFF2-40B4-BE49-F238E27FC236}">
                <a16:creationId xmlns:a16="http://schemas.microsoft.com/office/drawing/2014/main" id="{E4075323-7CF9-D7AD-D541-2A748A1305C2}"/>
              </a:ext>
            </a:extLst>
          </p:cNvPr>
          <p:cNvSpPr/>
          <p:nvPr/>
        </p:nvSpPr>
        <p:spPr>
          <a:xfrm>
            <a:off x="1477227" y="5060058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IMU</a:t>
            </a:r>
            <a:endParaRPr lang="en-US" sz="2144" dirty="0"/>
          </a:p>
        </p:txBody>
      </p:sp>
      <p:sp>
        <p:nvSpPr>
          <p:cNvPr id="55" name="Shape 27">
            <a:extLst>
              <a:ext uri="{FF2B5EF4-FFF2-40B4-BE49-F238E27FC236}">
                <a16:creationId xmlns:a16="http://schemas.microsoft.com/office/drawing/2014/main" id="{50D61526-DBEB-9C13-8579-159BA35B0204}"/>
              </a:ext>
            </a:extLst>
          </p:cNvPr>
          <p:cNvSpPr/>
          <p:nvPr/>
        </p:nvSpPr>
        <p:spPr>
          <a:xfrm>
            <a:off x="10028699" y="2974690"/>
            <a:ext cx="850610" cy="851171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56" name="Text 28">
            <a:extLst>
              <a:ext uri="{FF2B5EF4-FFF2-40B4-BE49-F238E27FC236}">
                <a16:creationId xmlns:a16="http://schemas.microsoft.com/office/drawing/2014/main" id="{4530EB1E-E523-6825-E456-C72D0DB43F4C}"/>
              </a:ext>
            </a:extLst>
          </p:cNvPr>
          <p:cNvSpPr/>
          <p:nvPr/>
        </p:nvSpPr>
        <p:spPr>
          <a:xfrm>
            <a:off x="9997511" y="3255575"/>
            <a:ext cx="921495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Frame</a:t>
            </a:r>
            <a:endParaRPr lang="en-US" sz="1876" dirty="0"/>
          </a:p>
        </p:txBody>
      </p:sp>
      <p:pic>
        <p:nvPicPr>
          <p:cNvPr id="57" name="Image 18" descr=" ">
            <a:extLst>
              <a:ext uri="{FF2B5EF4-FFF2-40B4-BE49-F238E27FC236}">
                <a16:creationId xmlns:a16="http://schemas.microsoft.com/office/drawing/2014/main" id="{C3445927-C2FB-4D47-CBF4-6A653F07FD9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760758" y="3586908"/>
            <a:ext cx="335990" cy="1754036"/>
          </a:xfrm>
          <a:prstGeom prst="rect">
            <a:avLst/>
          </a:prstGeom>
        </p:spPr>
      </p:pic>
      <p:pic>
        <p:nvPicPr>
          <p:cNvPr id="58" name="Image 19" descr=" ">
            <a:extLst>
              <a:ext uri="{FF2B5EF4-FFF2-40B4-BE49-F238E27FC236}">
                <a16:creationId xmlns:a16="http://schemas.microsoft.com/office/drawing/2014/main" id="{81A8A9E0-D6D3-75A0-08D8-C9DFBD5EB50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760753" y="3385790"/>
            <a:ext cx="280702" cy="1793431"/>
          </a:xfrm>
          <a:prstGeom prst="rect">
            <a:avLst/>
          </a:prstGeom>
        </p:spPr>
      </p:pic>
      <p:pic>
        <p:nvPicPr>
          <p:cNvPr id="59" name="Image 20" descr=" ">
            <a:extLst>
              <a:ext uri="{FF2B5EF4-FFF2-40B4-BE49-F238E27FC236}">
                <a16:creationId xmlns:a16="http://schemas.microsoft.com/office/drawing/2014/main" id="{4F86F208-0064-079E-56E3-827FBBA0A15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760749" y="3165266"/>
            <a:ext cx="310471" cy="1294716"/>
          </a:xfrm>
          <a:prstGeom prst="rect">
            <a:avLst/>
          </a:prstGeom>
        </p:spPr>
      </p:pic>
      <p:pic>
        <p:nvPicPr>
          <p:cNvPr id="60" name="Image 21" descr=" ">
            <a:extLst>
              <a:ext uri="{FF2B5EF4-FFF2-40B4-BE49-F238E27FC236}">
                <a16:creationId xmlns:a16="http://schemas.microsoft.com/office/drawing/2014/main" id="{9D5E8A80-CD74-58A3-4F59-B9F53430B2C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198423" y="3221527"/>
            <a:ext cx="3863784" cy="1887521"/>
          </a:xfrm>
          <a:prstGeom prst="rect">
            <a:avLst/>
          </a:prstGeom>
        </p:spPr>
      </p:pic>
      <p:pic>
        <p:nvPicPr>
          <p:cNvPr id="61" name="Image 22" descr=" ">
            <a:extLst>
              <a:ext uri="{FF2B5EF4-FFF2-40B4-BE49-F238E27FC236}">
                <a16:creationId xmlns:a16="http://schemas.microsoft.com/office/drawing/2014/main" id="{CA90CC05-2D52-39F3-650B-37805A2419D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514612" y="4339455"/>
            <a:ext cx="148858" cy="147427"/>
          </a:xfrm>
          <a:prstGeom prst="rect">
            <a:avLst/>
          </a:prstGeom>
        </p:spPr>
      </p:pic>
      <p:pic>
        <p:nvPicPr>
          <p:cNvPr id="62" name="Image 23" descr=" ">
            <a:extLst>
              <a:ext uri="{FF2B5EF4-FFF2-40B4-BE49-F238E27FC236}">
                <a16:creationId xmlns:a16="http://schemas.microsoft.com/office/drawing/2014/main" id="{58D316F6-8826-6D5B-64D2-648373A75FA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514612" y="5079974"/>
            <a:ext cx="148858" cy="147427"/>
          </a:xfrm>
          <a:prstGeom prst="rect">
            <a:avLst/>
          </a:prstGeom>
        </p:spPr>
      </p:pic>
      <p:pic>
        <p:nvPicPr>
          <p:cNvPr id="63" name="Image 24" descr=" ">
            <a:extLst>
              <a:ext uri="{FF2B5EF4-FFF2-40B4-BE49-F238E27FC236}">
                <a16:creationId xmlns:a16="http://schemas.microsoft.com/office/drawing/2014/main" id="{23FFD431-E213-AA1E-39EF-5DB00B439C64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514613" y="5292767"/>
            <a:ext cx="153109" cy="147427"/>
          </a:xfrm>
          <a:prstGeom prst="rect">
            <a:avLst/>
          </a:prstGeom>
        </p:spPr>
      </p:pic>
      <p:sp>
        <p:nvSpPr>
          <p:cNvPr id="192" name="Shape 29">
            <a:extLst>
              <a:ext uri="{FF2B5EF4-FFF2-40B4-BE49-F238E27FC236}">
                <a16:creationId xmlns:a16="http://schemas.microsoft.com/office/drawing/2014/main" id="{298D4EC6-06E4-214E-C405-15B3EC0241D8}"/>
              </a:ext>
            </a:extLst>
          </p:cNvPr>
          <p:cNvSpPr/>
          <p:nvPr/>
        </p:nvSpPr>
        <p:spPr>
          <a:xfrm>
            <a:off x="2585857" y="2217146"/>
            <a:ext cx="782561" cy="783078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193" name="Text 30">
            <a:extLst>
              <a:ext uri="{FF2B5EF4-FFF2-40B4-BE49-F238E27FC236}">
                <a16:creationId xmlns:a16="http://schemas.microsoft.com/office/drawing/2014/main" id="{9F068A1E-6179-2C97-7004-6AC796D515B8}"/>
              </a:ext>
            </a:extLst>
          </p:cNvPr>
          <p:cNvSpPr/>
          <p:nvPr/>
        </p:nvSpPr>
        <p:spPr>
          <a:xfrm>
            <a:off x="2537657" y="2438450"/>
            <a:ext cx="921495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Image</a:t>
            </a:r>
            <a:endParaRPr lang="en-US" sz="1876" dirty="0"/>
          </a:p>
        </p:txBody>
      </p:sp>
      <p:sp>
        <p:nvSpPr>
          <p:cNvPr id="194" name="Shape 31">
            <a:extLst>
              <a:ext uri="{FF2B5EF4-FFF2-40B4-BE49-F238E27FC236}">
                <a16:creationId xmlns:a16="http://schemas.microsoft.com/office/drawing/2014/main" id="{F3B46E4A-4068-EA63-174B-CFD7E869BB32}"/>
              </a:ext>
            </a:extLst>
          </p:cNvPr>
          <p:cNvSpPr/>
          <p:nvPr/>
        </p:nvSpPr>
        <p:spPr>
          <a:xfrm>
            <a:off x="2585857" y="3042783"/>
            <a:ext cx="782561" cy="783078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200" name="Text 32">
            <a:extLst>
              <a:ext uri="{FF2B5EF4-FFF2-40B4-BE49-F238E27FC236}">
                <a16:creationId xmlns:a16="http://schemas.microsoft.com/office/drawing/2014/main" id="{8BE58C9C-60C3-DE5C-476E-688F907B8D74}"/>
              </a:ext>
            </a:extLst>
          </p:cNvPr>
          <p:cNvSpPr/>
          <p:nvPr/>
        </p:nvSpPr>
        <p:spPr>
          <a:xfrm>
            <a:off x="2588693" y="3264088"/>
            <a:ext cx="810915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Inertia</a:t>
            </a:r>
            <a:endParaRPr lang="en-US" sz="1876" dirty="0"/>
          </a:p>
        </p:txBody>
      </p:sp>
      <p:sp>
        <p:nvSpPr>
          <p:cNvPr id="201" name="Text 33">
            <a:extLst>
              <a:ext uri="{FF2B5EF4-FFF2-40B4-BE49-F238E27FC236}">
                <a16:creationId xmlns:a16="http://schemas.microsoft.com/office/drawing/2014/main" id="{60C98487-D6A5-72C6-00BF-18D8376A11FC}"/>
              </a:ext>
            </a:extLst>
          </p:cNvPr>
          <p:cNvSpPr/>
          <p:nvPr/>
        </p:nvSpPr>
        <p:spPr>
          <a:xfrm>
            <a:off x="1295764" y="5800577"/>
            <a:ext cx="1040579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Sensors</a:t>
            </a:r>
            <a:endParaRPr lang="en-US" sz="1876" dirty="0"/>
          </a:p>
        </p:txBody>
      </p:sp>
      <p:sp>
        <p:nvSpPr>
          <p:cNvPr id="202" name="Text 34">
            <a:extLst>
              <a:ext uri="{FF2B5EF4-FFF2-40B4-BE49-F238E27FC236}">
                <a16:creationId xmlns:a16="http://schemas.microsoft.com/office/drawing/2014/main" id="{B24C05F7-F740-3D35-1D5F-775FA4013202}"/>
              </a:ext>
            </a:extLst>
          </p:cNvPr>
          <p:cNvSpPr/>
          <p:nvPr/>
        </p:nvSpPr>
        <p:spPr>
          <a:xfrm>
            <a:off x="70885" y="5800577"/>
            <a:ext cx="895977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Motion</a:t>
            </a:r>
            <a:endParaRPr lang="en-US" sz="1876" dirty="0"/>
          </a:p>
        </p:txBody>
      </p:sp>
      <p:sp>
        <p:nvSpPr>
          <p:cNvPr id="203" name="Text 35">
            <a:extLst>
              <a:ext uri="{FF2B5EF4-FFF2-40B4-BE49-F238E27FC236}">
                <a16:creationId xmlns:a16="http://schemas.microsoft.com/office/drawing/2014/main" id="{845C508B-075C-9BC4-AC9F-971781BDF3F7}"/>
              </a:ext>
            </a:extLst>
          </p:cNvPr>
          <p:cNvSpPr/>
          <p:nvPr/>
        </p:nvSpPr>
        <p:spPr>
          <a:xfrm>
            <a:off x="3643450" y="5800577"/>
            <a:ext cx="1355307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Perception</a:t>
            </a:r>
            <a:endParaRPr lang="en-US" sz="1876" dirty="0"/>
          </a:p>
        </p:txBody>
      </p:sp>
      <p:sp>
        <p:nvSpPr>
          <p:cNvPr id="204" name="Text 36">
            <a:extLst>
              <a:ext uri="{FF2B5EF4-FFF2-40B4-BE49-F238E27FC236}">
                <a16:creationId xmlns:a16="http://schemas.microsoft.com/office/drawing/2014/main" id="{C4D3B200-5CA7-AE2F-E5E4-88B5D3BA5045}"/>
              </a:ext>
            </a:extLst>
          </p:cNvPr>
          <p:cNvSpPr/>
          <p:nvPr/>
        </p:nvSpPr>
        <p:spPr>
          <a:xfrm>
            <a:off x="7709369" y="5800577"/>
            <a:ext cx="1601984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Visualization</a:t>
            </a:r>
            <a:endParaRPr lang="en-US" sz="1876" dirty="0"/>
          </a:p>
        </p:txBody>
      </p:sp>
      <p:sp>
        <p:nvSpPr>
          <p:cNvPr id="205" name="Text 37">
            <a:extLst>
              <a:ext uri="{FF2B5EF4-FFF2-40B4-BE49-F238E27FC236}">
                <a16:creationId xmlns:a16="http://schemas.microsoft.com/office/drawing/2014/main" id="{DC05A3E5-31A5-02E4-8401-184C279B2EAA}"/>
              </a:ext>
            </a:extLst>
          </p:cNvPr>
          <p:cNvSpPr/>
          <p:nvPr/>
        </p:nvSpPr>
        <p:spPr>
          <a:xfrm>
            <a:off x="11213884" y="5800577"/>
            <a:ext cx="947013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Display</a:t>
            </a:r>
            <a:endParaRPr lang="en-US" sz="1876" dirty="0"/>
          </a:p>
        </p:txBody>
      </p:sp>
      <p:pic>
        <p:nvPicPr>
          <p:cNvPr id="209" name="Image 25" descr=" ">
            <a:extLst>
              <a:ext uri="{FF2B5EF4-FFF2-40B4-BE49-F238E27FC236}">
                <a16:creationId xmlns:a16="http://schemas.microsoft.com/office/drawing/2014/main" id="{272B0343-83EC-F64F-025E-311623AC7109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95641" y="3987583"/>
            <a:ext cx="586922" cy="987359"/>
          </a:xfrm>
          <a:prstGeom prst="rect">
            <a:avLst/>
          </a:prstGeom>
        </p:spPr>
      </p:pic>
      <p:pic>
        <p:nvPicPr>
          <p:cNvPr id="210" name="Image 26" descr=" ">
            <a:extLst>
              <a:ext uri="{FF2B5EF4-FFF2-40B4-BE49-F238E27FC236}">
                <a16:creationId xmlns:a16="http://schemas.microsoft.com/office/drawing/2014/main" id="{F17B41C0-83C4-C8F7-0851-D1567A2E174A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4024" y="4072699"/>
            <a:ext cx="586922" cy="987359"/>
          </a:xfrm>
          <a:prstGeom prst="rect">
            <a:avLst/>
          </a:prstGeom>
        </p:spPr>
      </p:pic>
      <p:pic>
        <p:nvPicPr>
          <p:cNvPr id="211" name="Image 27" descr=" ">
            <a:extLst>
              <a:ext uri="{FF2B5EF4-FFF2-40B4-BE49-F238E27FC236}">
                <a16:creationId xmlns:a16="http://schemas.microsoft.com/office/drawing/2014/main" id="{BD862E5A-8209-B67D-0E7E-CE46D772A403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76342" y="5136664"/>
            <a:ext cx="170473" cy="246401"/>
          </a:xfrm>
          <a:prstGeom prst="rect">
            <a:avLst/>
          </a:prstGeom>
        </p:spPr>
      </p:pic>
      <p:pic>
        <p:nvPicPr>
          <p:cNvPr id="212" name="Image 28" descr=" ">
            <a:extLst>
              <a:ext uri="{FF2B5EF4-FFF2-40B4-BE49-F238E27FC236}">
                <a16:creationId xmlns:a16="http://schemas.microsoft.com/office/drawing/2014/main" id="{009B2EC0-8ABA-5020-096A-63E8843D637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391280" y="5230293"/>
            <a:ext cx="170473" cy="246401"/>
          </a:xfrm>
          <a:prstGeom prst="rect">
            <a:avLst/>
          </a:prstGeom>
        </p:spPr>
      </p:pic>
      <p:sp>
        <p:nvSpPr>
          <p:cNvPr id="217" name="Text 38">
            <a:extLst>
              <a:ext uri="{FF2B5EF4-FFF2-40B4-BE49-F238E27FC236}">
                <a16:creationId xmlns:a16="http://schemas.microsoft.com/office/drawing/2014/main" id="{A60295E6-C269-ED95-B124-916052511B3F}"/>
              </a:ext>
            </a:extLst>
          </p:cNvPr>
          <p:cNvSpPr/>
          <p:nvPr/>
        </p:nvSpPr>
        <p:spPr>
          <a:xfrm>
            <a:off x="82227" y="5536715"/>
            <a:ext cx="873294" cy="337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742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Head</a:t>
            </a:r>
            <a:endParaRPr lang="en-US" sz="1742" dirty="0"/>
          </a:p>
        </p:txBody>
      </p:sp>
      <p:sp>
        <p:nvSpPr>
          <p:cNvPr id="218" name="Text 39">
            <a:extLst>
              <a:ext uri="{FF2B5EF4-FFF2-40B4-BE49-F238E27FC236}">
                <a16:creationId xmlns:a16="http://schemas.microsoft.com/office/drawing/2014/main" id="{28E38371-BC29-408C-CEFC-688AF8BF042E}"/>
              </a:ext>
            </a:extLst>
          </p:cNvPr>
          <p:cNvSpPr/>
          <p:nvPr/>
        </p:nvSpPr>
        <p:spPr>
          <a:xfrm>
            <a:off x="201312" y="3715208"/>
            <a:ext cx="618111" cy="337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742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Body</a:t>
            </a:r>
            <a:endParaRPr lang="en-US" sz="1742" dirty="0"/>
          </a:p>
        </p:txBody>
      </p:sp>
      <p:pic>
        <p:nvPicPr>
          <p:cNvPr id="220" name="Image 29" descr=" ">
            <a:extLst>
              <a:ext uri="{FF2B5EF4-FFF2-40B4-BE49-F238E27FC236}">
                <a16:creationId xmlns:a16="http://schemas.microsoft.com/office/drawing/2014/main" id="{9360211F-4B97-E58F-24B4-6438693A0E8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08082" y="4356479"/>
            <a:ext cx="484848" cy="147427"/>
          </a:xfrm>
          <a:prstGeom prst="rect">
            <a:avLst/>
          </a:prstGeom>
        </p:spPr>
      </p:pic>
      <p:pic>
        <p:nvPicPr>
          <p:cNvPr id="222" name="Image 30" descr=" ">
            <a:extLst>
              <a:ext uri="{FF2B5EF4-FFF2-40B4-BE49-F238E27FC236}">
                <a16:creationId xmlns:a16="http://schemas.microsoft.com/office/drawing/2014/main" id="{0F1677A7-DFF7-78EC-1655-F5217153C0CC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08082" y="5156580"/>
            <a:ext cx="484848" cy="147427"/>
          </a:xfrm>
          <a:prstGeom prst="rect">
            <a:avLst/>
          </a:prstGeom>
        </p:spPr>
      </p:pic>
      <p:sp>
        <p:nvSpPr>
          <p:cNvPr id="223" name="Shape 40">
            <a:extLst>
              <a:ext uri="{FF2B5EF4-FFF2-40B4-BE49-F238E27FC236}">
                <a16:creationId xmlns:a16="http://schemas.microsoft.com/office/drawing/2014/main" id="{62047AAF-C81D-F819-7E09-985EA9D39461}"/>
              </a:ext>
            </a:extLst>
          </p:cNvPr>
          <p:cNvSpPr/>
          <p:nvPr/>
        </p:nvSpPr>
        <p:spPr>
          <a:xfrm>
            <a:off x="5044123" y="2974044"/>
            <a:ext cx="851255" cy="851815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228" name="Text 41">
            <a:extLst>
              <a:ext uri="{FF2B5EF4-FFF2-40B4-BE49-F238E27FC236}">
                <a16:creationId xmlns:a16="http://schemas.microsoft.com/office/drawing/2014/main" id="{E3F48C8D-12F4-0DE0-9316-3FD618333886}"/>
              </a:ext>
            </a:extLst>
          </p:cNvPr>
          <p:cNvSpPr/>
          <p:nvPr/>
        </p:nvSpPr>
        <p:spPr>
          <a:xfrm>
            <a:off x="5032184" y="3102176"/>
            <a:ext cx="884380" cy="653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Raw</a:t>
            </a:r>
            <a:endParaRPr lang="en-US" sz="1876" dirty="0"/>
          </a:p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Pose</a:t>
            </a:r>
            <a:endParaRPr lang="en-US" sz="1876" dirty="0"/>
          </a:p>
        </p:txBody>
      </p:sp>
      <p:cxnSp>
        <p:nvCxnSpPr>
          <p:cNvPr id="197" name="Curved Connector 196">
            <a:extLst>
              <a:ext uri="{FF2B5EF4-FFF2-40B4-BE49-F238E27FC236}">
                <a16:creationId xmlns:a16="http://schemas.microsoft.com/office/drawing/2014/main" id="{96A305BD-2E66-5425-4ABD-D8EBAD0B4401}"/>
              </a:ext>
            </a:extLst>
          </p:cNvPr>
          <p:cNvCxnSpPr>
            <a:endCxn id="10" idx="1"/>
          </p:cNvCxnSpPr>
          <p:nvPr/>
        </p:nvCxnSpPr>
        <p:spPr>
          <a:xfrm>
            <a:off x="3355657" y="2438450"/>
            <a:ext cx="4061669" cy="1974718"/>
          </a:xfrm>
          <a:prstGeom prst="curvedConnector3">
            <a:avLst>
              <a:gd name="adj1" fmla="val 99675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69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AC6E6-E225-A8F8-C4E5-E6007B856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80A824-EEAF-E19F-00FB-E905A6A3A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363" y="1254862"/>
            <a:ext cx="11050771" cy="452343"/>
          </a:xfrm>
        </p:spPr>
        <p:txBody>
          <a:bodyPr>
            <a:normAutofit/>
          </a:bodyPr>
          <a:lstStyle/>
          <a:p>
            <a:r>
              <a:rPr lang="en-US" dirty="0"/>
              <a:t>Existing work achieves less than 20ms </a:t>
            </a:r>
            <a:r>
              <a:rPr lang="en-US" dirty="0">
                <a:solidFill>
                  <a:schemeClr val="accent2"/>
                </a:solidFill>
              </a:rPr>
              <a:t>M2D</a:t>
            </a:r>
            <a:r>
              <a:rPr lang="en-US" dirty="0"/>
              <a:t>, but when large body motion involved…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2441FF-182F-900E-6032-848F88D9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9101AAC-DD41-130D-C4B9-6F3FD0C20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only optimize </a:t>
            </a:r>
            <a:r>
              <a:rPr lang="en-US" dirty="0">
                <a:solidFill>
                  <a:schemeClr val="accent2"/>
                </a:solidFill>
              </a:rPr>
              <a:t>M2D?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42FDCF-CCC5-A3CA-F347-DF53627388F5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9F455E-3490-423E-D610-0CFAC99DECA7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DA3AC2-F0B0-1131-C44C-23AD9C3DE143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40B89D-859D-9C9B-9140-DC1B147137B2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0D2553-C64C-783D-810F-0FC9B68ACC6C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pic>
        <p:nvPicPr>
          <p:cNvPr id="195" name="Picture 194">
            <a:extLst>
              <a:ext uri="{FF2B5EF4-FFF2-40B4-BE49-F238E27FC236}">
                <a16:creationId xmlns:a16="http://schemas.microsoft.com/office/drawing/2014/main" id="{B5B56543-2ED1-AD06-484A-49599217F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836" y="1698727"/>
            <a:ext cx="6197069" cy="3269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117A20-809E-4BD9-F228-7D8DEAE84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706" y="1698727"/>
            <a:ext cx="3269620" cy="32696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5F1680-FCD6-0490-076C-1ABC620E6742}"/>
              </a:ext>
            </a:extLst>
          </p:cNvPr>
          <p:cNvSpPr txBox="1"/>
          <p:nvPr/>
        </p:nvSpPr>
        <p:spPr>
          <a:xfrm>
            <a:off x="1007707" y="4968347"/>
            <a:ext cx="292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 Quest 3 Taking Flight*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C61B52-F6A6-DD45-16D0-3C05F26A9B0C}"/>
              </a:ext>
            </a:extLst>
          </p:cNvPr>
          <p:cNvSpPr txBox="1"/>
          <p:nvPr/>
        </p:nvSpPr>
        <p:spPr>
          <a:xfrm>
            <a:off x="6582939" y="4968347"/>
            <a:ext cx="363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 Vision Pro Mountain Skiing**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7987B5-6DBA-8866-0FE5-FA8FC6D10B8C}"/>
              </a:ext>
            </a:extLst>
          </p:cNvPr>
          <p:cNvSpPr txBox="1"/>
          <p:nvPr/>
        </p:nvSpPr>
        <p:spPr>
          <a:xfrm>
            <a:off x="460743" y="2828835"/>
            <a:ext cx="11050771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 motion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accounted for in M2D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F77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 motion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considered in M2D metric and thus not optimized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B5FBE6-7CE1-7F9C-9FB0-FD13BA517BC8}"/>
              </a:ext>
            </a:extLst>
          </p:cNvPr>
          <p:cNvSpPr txBox="1"/>
          <p:nvPr/>
        </p:nvSpPr>
        <p:spPr>
          <a:xfrm>
            <a:off x="314961" y="6308079"/>
            <a:ext cx="10170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* </a:t>
            </a:r>
            <a:r>
              <a:rPr lang="en-US" sz="1200" dirty="0" err="1">
                <a:effectLst/>
              </a:rPr>
              <a:t>HistoricBeans</a:t>
            </a:r>
            <a:r>
              <a:rPr lang="en-US" sz="1200" dirty="0">
                <a:effectLst/>
              </a:rPr>
              <a:t>, "Quest 3 in flight (passenger video)." https://www.reddit.com/r/OculusQuest/comments/17a8ctd/quest_3_in_flight_passenger_video/</a:t>
            </a:r>
          </a:p>
          <a:p>
            <a:r>
              <a:rPr lang="en-US" sz="1200" dirty="0">
                <a:effectLst/>
              </a:rPr>
              <a:t>** E. </a:t>
            </a:r>
            <a:r>
              <a:rPr lang="en-US" sz="1200" dirty="0" err="1">
                <a:effectLst/>
              </a:rPr>
              <a:t>Cosner</a:t>
            </a:r>
            <a:r>
              <a:rPr lang="en-US" sz="1200" dirty="0">
                <a:effectLst/>
              </a:rPr>
              <a:t>, "Snowboarding with apple vision pro - can this actually work? " https://</a:t>
            </a:r>
            <a:r>
              <a:rPr lang="en-US" sz="1200" dirty="0" err="1">
                <a:effectLst/>
              </a:rPr>
              <a:t>youtu.be</a:t>
            </a:r>
            <a:r>
              <a:rPr lang="en-US" sz="1200" dirty="0">
                <a:effectLst/>
              </a:rPr>
              <a:t>/LTVuGsYY2yc.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26DC1F6-F406-D2EE-4472-16FDC20BD206}"/>
              </a:ext>
            </a:extLst>
          </p:cNvPr>
          <p:cNvSpPr txBox="1">
            <a:spLocks/>
          </p:cNvSpPr>
          <p:nvPr/>
        </p:nvSpPr>
        <p:spPr>
          <a:xfrm>
            <a:off x="570614" y="5337679"/>
            <a:ext cx="11050771" cy="452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UI is supposed to move along with the user, but it drifts towards to edge of view!</a:t>
            </a:r>
          </a:p>
        </p:txBody>
      </p:sp>
    </p:spTree>
    <p:extLst>
      <p:ext uri="{BB962C8B-B14F-4D97-AF65-F5344CB8AC3E}">
        <p14:creationId xmlns:p14="http://schemas.microsoft.com/office/powerpoint/2010/main" val="426266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3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0A82F-019A-6CCE-B78C-95B0E9063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CE0715-CE96-9826-9447-5FD4CFA2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19CA-16DD-8C4B-BFB8-337997FD9D29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56F69D-A009-84D6-2209-7F179F0A6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Introducing: </a:t>
            </a:r>
            <a:r>
              <a:rPr lang="en-US" b="1" dirty="0">
                <a:solidFill>
                  <a:srgbClr val="1E77B4"/>
                </a:solidFill>
              </a:rPr>
              <a:t>Camera-to-Display latency (C2D)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4B74BD-3A65-ECB4-971A-1F1C44178775}"/>
              </a:ext>
            </a:extLst>
          </p:cNvPr>
          <p:cNvSpPr txBox="1"/>
          <p:nvPr/>
        </p:nvSpPr>
        <p:spPr>
          <a:xfrm>
            <a:off x="6214871" y="87253"/>
            <a:ext cx="146440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8600A3-38CF-52B6-E8EB-CA4F8D6224C0}"/>
              </a:ext>
            </a:extLst>
          </p:cNvPr>
          <p:cNvSpPr txBox="1"/>
          <p:nvPr/>
        </p:nvSpPr>
        <p:spPr>
          <a:xfrm>
            <a:off x="7677319" y="87253"/>
            <a:ext cx="1459325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F30536-FC85-EA07-C850-7A7CD7C1370D}"/>
              </a:ext>
            </a:extLst>
          </p:cNvPr>
          <p:cNvSpPr txBox="1"/>
          <p:nvPr/>
        </p:nvSpPr>
        <p:spPr>
          <a:xfrm>
            <a:off x="9134694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937D34-4B64-3F66-DF10-53B526FC0F8F}"/>
              </a:ext>
            </a:extLst>
          </p:cNvPr>
          <p:cNvSpPr txBox="1"/>
          <p:nvPr/>
        </p:nvSpPr>
        <p:spPr>
          <a:xfrm>
            <a:off x="10665777" y="87253"/>
            <a:ext cx="153108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Evaluation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09B9A7-0877-CD72-B18F-7D1360B022FC}"/>
              </a:ext>
            </a:extLst>
          </p:cNvPr>
          <p:cNvSpPr txBox="1"/>
          <p:nvPr/>
        </p:nvSpPr>
        <p:spPr>
          <a:xfrm>
            <a:off x="4747921" y="87253"/>
            <a:ext cx="1464408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6119DE-2CB8-191C-4DDE-C7A7C45EC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53" y="1303727"/>
            <a:ext cx="11247475" cy="454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Time between the </a:t>
            </a:r>
            <a:r>
              <a:rPr lang="en-US" b="1" dirty="0"/>
              <a:t>latest body motion by CAM </a:t>
            </a:r>
            <a:r>
              <a:rPr lang="en-US" dirty="0"/>
              <a:t>and its corresponding display on HMD</a:t>
            </a:r>
          </a:p>
        </p:txBody>
      </p:sp>
      <p:pic>
        <p:nvPicPr>
          <p:cNvPr id="210" name="Image 0" descr=" ">
            <a:extLst>
              <a:ext uri="{FF2B5EF4-FFF2-40B4-BE49-F238E27FC236}">
                <a16:creationId xmlns:a16="http://schemas.microsoft.com/office/drawing/2014/main" id="{13EA4E96-2B09-3677-5401-0339E17DD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183" y="4071066"/>
            <a:ext cx="1097287" cy="612843"/>
          </a:xfrm>
          <a:prstGeom prst="rect">
            <a:avLst/>
          </a:prstGeom>
        </p:spPr>
      </p:pic>
      <p:sp>
        <p:nvSpPr>
          <p:cNvPr id="211" name="Shape 0">
            <a:extLst>
              <a:ext uri="{FF2B5EF4-FFF2-40B4-BE49-F238E27FC236}">
                <a16:creationId xmlns:a16="http://schemas.microsoft.com/office/drawing/2014/main" id="{08A1DB73-EE1E-81FE-B712-E9ACE4778323}"/>
              </a:ext>
            </a:extLst>
          </p:cNvPr>
          <p:cNvSpPr/>
          <p:nvPr/>
        </p:nvSpPr>
        <p:spPr>
          <a:xfrm>
            <a:off x="3734183" y="4071066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D9D9D9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212" name="Text 1">
            <a:extLst>
              <a:ext uri="{FF2B5EF4-FFF2-40B4-BE49-F238E27FC236}">
                <a16:creationId xmlns:a16="http://schemas.microsoft.com/office/drawing/2014/main" id="{32DF27F3-4824-0116-BC1D-DC32DEC6DBE2}"/>
              </a:ext>
            </a:extLst>
          </p:cNvPr>
          <p:cNvSpPr/>
          <p:nvPr/>
        </p:nvSpPr>
        <p:spPr>
          <a:xfrm>
            <a:off x="3918481" y="4207253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VIO</a:t>
            </a:r>
            <a:endParaRPr lang="en-US" sz="2144" dirty="0"/>
          </a:p>
        </p:txBody>
      </p:sp>
      <p:sp>
        <p:nvSpPr>
          <p:cNvPr id="213" name="Shape 2">
            <a:extLst>
              <a:ext uri="{FF2B5EF4-FFF2-40B4-BE49-F238E27FC236}">
                <a16:creationId xmlns:a16="http://schemas.microsoft.com/office/drawing/2014/main" id="{158225F5-7FE8-ABDE-8AC1-316D89D4056D}"/>
              </a:ext>
            </a:extLst>
          </p:cNvPr>
          <p:cNvSpPr/>
          <p:nvPr/>
        </p:nvSpPr>
        <p:spPr>
          <a:xfrm>
            <a:off x="3734183" y="4888191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5B5B5B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215" name="Text 3">
            <a:extLst>
              <a:ext uri="{FF2B5EF4-FFF2-40B4-BE49-F238E27FC236}">
                <a16:creationId xmlns:a16="http://schemas.microsoft.com/office/drawing/2014/main" id="{A16DEEBF-615D-8A35-8D94-F5919A5DCD17}"/>
              </a:ext>
            </a:extLst>
          </p:cNvPr>
          <p:cNvSpPr/>
          <p:nvPr/>
        </p:nvSpPr>
        <p:spPr>
          <a:xfrm>
            <a:off x="3926986" y="5024377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IMUi</a:t>
            </a:r>
            <a:endParaRPr lang="en-US" sz="2144" dirty="0"/>
          </a:p>
        </p:txBody>
      </p:sp>
      <p:sp>
        <p:nvSpPr>
          <p:cNvPr id="217" name="Shape 4">
            <a:extLst>
              <a:ext uri="{FF2B5EF4-FFF2-40B4-BE49-F238E27FC236}">
                <a16:creationId xmlns:a16="http://schemas.microsoft.com/office/drawing/2014/main" id="{3FB64673-FCCD-48CD-660C-C51DA3A5F560}"/>
              </a:ext>
            </a:extLst>
          </p:cNvPr>
          <p:cNvSpPr/>
          <p:nvPr/>
        </p:nvSpPr>
        <p:spPr>
          <a:xfrm>
            <a:off x="7417326" y="4071063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909090">
              <a:alpha val="100000"/>
            </a:srgbClr>
          </a:solidFill>
          <a:ln/>
        </p:spPr>
        <p:txBody>
          <a:bodyPr/>
          <a:lstStyle/>
          <a:p>
            <a:endParaRPr lang="en-US" sz="1206"/>
          </a:p>
        </p:txBody>
      </p:sp>
      <p:sp>
        <p:nvSpPr>
          <p:cNvPr id="218" name="Text 5">
            <a:extLst>
              <a:ext uri="{FF2B5EF4-FFF2-40B4-BE49-F238E27FC236}">
                <a16:creationId xmlns:a16="http://schemas.microsoft.com/office/drawing/2014/main" id="{AC3570FB-FB59-FCE3-5A76-E670F60CA270}"/>
              </a:ext>
            </a:extLst>
          </p:cNvPr>
          <p:cNvSpPr/>
          <p:nvPr/>
        </p:nvSpPr>
        <p:spPr>
          <a:xfrm>
            <a:off x="7601624" y="4207250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SR</a:t>
            </a:r>
            <a:endParaRPr lang="en-US" sz="2144" dirty="0"/>
          </a:p>
        </p:txBody>
      </p:sp>
      <p:sp>
        <p:nvSpPr>
          <p:cNvPr id="220" name="Shape 6">
            <a:extLst>
              <a:ext uri="{FF2B5EF4-FFF2-40B4-BE49-F238E27FC236}">
                <a16:creationId xmlns:a16="http://schemas.microsoft.com/office/drawing/2014/main" id="{16975189-9B68-F340-8854-25106EE9FD42}"/>
              </a:ext>
            </a:extLst>
          </p:cNvPr>
          <p:cNvSpPr/>
          <p:nvPr/>
        </p:nvSpPr>
        <p:spPr>
          <a:xfrm>
            <a:off x="7417326" y="4888191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909090">
              <a:alpha val="100000"/>
            </a:srgbClr>
          </a:solidFill>
          <a:ln/>
        </p:spPr>
        <p:txBody>
          <a:bodyPr/>
          <a:lstStyle/>
          <a:p>
            <a:endParaRPr lang="en-US" sz="1206"/>
          </a:p>
        </p:txBody>
      </p:sp>
      <p:sp>
        <p:nvSpPr>
          <p:cNvPr id="221" name="Text 7">
            <a:extLst>
              <a:ext uri="{FF2B5EF4-FFF2-40B4-BE49-F238E27FC236}">
                <a16:creationId xmlns:a16="http://schemas.microsoft.com/office/drawing/2014/main" id="{C52EC049-B9F1-9029-A45B-A8921F648410}"/>
              </a:ext>
            </a:extLst>
          </p:cNvPr>
          <p:cNvSpPr/>
          <p:nvPr/>
        </p:nvSpPr>
        <p:spPr>
          <a:xfrm>
            <a:off x="7610130" y="5024377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ATW</a:t>
            </a:r>
            <a:endParaRPr lang="en-US" sz="2144" dirty="0"/>
          </a:p>
        </p:txBody>
      </p:sp>
      <p:sp>
        <p:nvSpPr>
          <p:cNvPr id="222" name="Shape 8">
            <a:extLst>
              <a:ext uri="{FF2B5EF4-FFF2-40B4-BE49-F238E27FC236}">
                <a16:creationId xmlns:a16="http://schemas.microsoft.com/office/drawing/2014/main" id="{40DC2842-18E7-9D5A-5634-C4411B066A65}"/>
              </a:ext>
            </a:extLst>
          </p:cNvPr>
          <p:cNvSpPr/>
          <p:nvPr/>
        </p:nvSpPr>
        <p:spPr>
          <a:xfrm>
            <a:off x="11066445" y="4905214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909090">
              <a:alpha val="100000"/>
            </a:srgbClr>
          </a:solidFill>
          <a:ln/>
        </p:spPr>
        <p:txBody>
          <a:bodyPr/>
          <a:lstStyle/>
          <a:p>
            <a:endParaRPr lang="en-US" sz="1206"/>
          </a:p>
        </p:txBody>
      </p:sp>
      <p:sp>
        <p:nvSpPr>
          <p:cNvPr id="223" name="Text 9">
            <a:extLst>
              <a:ext uri="{FF2B5EF4-FFF2-40B4-BE49-F238E27FC236}">
                <a16:creationId xmlns:a16="http://schemas.microsoft.com/office/drawing/2014/main" id="{DB16BE30-05C2-F91E-21F9-E8FBDBAE8CAE}"/>
              </a:ext>
            </a:extLst>
          </p:cNvPr>
          <p:cNvSpPr/>
          <p:nvPr/>
        </p:nvSpPr>
        <p:spPr>
          <a:xfrm>
            <a:off x="11259251" y="5041398"/>
            <a:ext cx="737196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HMD</a:t>
            </a:r>
            <a:endParaRPr lang="en-US" sz="2144" dirty="0"/>
          </a:p>
        </p:txBody>
      </p:sp>
      <p:pic>
        <p:nvPicPr>
          <p:cNvPr id="224" name="Image 1" descr=" ">
            <a:extLst>
              <a:ext uri="{FF2B5EF4-FFF2-40B4-BE49-F238E27FC236}">
                <a16:creationId xmlns:a16="http://schemas.microsoft.com/office/drawing/2014/main" id="{35632691-942B-14FE-F847-2BC0C0AE4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5657" y="2534700"/>
            <a:ext cx="365762" cy="1843793"/>
          </a:xfrm>
          <a:prstGeom prst="rect">
            <a:avLst/>
          </a:prstGeom>
        </p:spPr>
      </p:pic>
      <p:pic>
        <p:nvPicPr>
          <p:cNvPr id="225" name="Image 2" descr=" ">
            <a:extLst>
              <a:ext uri="{FF2B5EF4-FFF2-40B4-BE49-F238E27FC236}">
                <a16:creationId xmlns:a16="http://schemas.microsoft.com/office/drawing/2014/main" id="{71E3508A-6DF5-2AEA-B7F9-7627C42E7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8648" y="3530572"/>
            <a:ext cx="382775" cy="1937843"/>
          </a:xfrm>
          <a:prstGeom prst="rect">
            <a:avLst/>
          </a:prstGeom>
        </p:spPr>
      </p:pic>
      <p:pic>
        <p:nvPicPr>
          <p:cNvPr id="226" name="Image 3" descr=" ">
            <a:extLst>
              <a:ext uri="{FF2B5EF4-FFF2-40B4-BE49-F238E27FC236}">
                <a16:creationId xmlns:a16="http://schemas.microsoft.com/office/drawing/2014/main" id="{FDBBA383-67C1-AA5E-CA8A-6BA9F87C8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38638" y="3252994"/>
            <a:ext cx="382776" cy="1325576"/>
          </a:xfrm>
          <a:prstGeom prst="rect">
            <a:avLst/>
          </a:prstGeom>
        </p:spPr>
      </p:pic>
      <p:pic>
        <p:nvPicPr>
          <p:cNvPr id="227" name="Image 4" descr=" ">
            <a:extLst>
              <a:ext uri="{FF2B5EF4-FFF2-40B4-BE49-F238E27FC236}">
                <a16:creationId xmlns:a16="http://schemas.microsoft.com/office/drawing/2014/main" id="{9BF7FE8D-435F-946D-88B3-FCB164BBED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54353" y="3492269"/>
            <a:ext cx="362979" cy="1963898"/>
          </a:xfrm>
          <a:prstGeom prst="rect">
            <a:avLst/>
          </a:prstGeom>
        </p:spPr>
      </p:pic>
      <p:pic>
        <p:nvPicPr>
          <p:cNvPr id="228" name="Image 5" descr=" ">
            <a:extLst>
              <a:ext uri="{FF2B5EF4-FFF2-40B4-BE49-F238E27FC236}">
                <a16:creationId xmlns:a16="http://schemas.microsoft.com/office/drawing/2014/main" id="{A390FBE9-DDB5-F801-883D-F28580AACF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852648" y="3415659"/>
            <a:ext cx="209533" cy="1725315"/>
          </a:xfrm>
          <a:prstGeom prst="rect">
            <a:avLst/>
          </a:prstGeom>
        </p:spPr>
      </p:pic>
      <p:pic>
        <p:nvPicPr>
          <p:cNvPr id="229" name="Image 6" descr=" ">
            <a:extLst>
              <a:ext uri="{FF2B5EF4-FFF2-40B4-BE49-F238E27FC236}">
                <a16:creationId xmlns:a16="http://schemas.microsoft.com/office/drawing/2014/main" id="{2355F1B9-69CA-AC7A-D8AF-B4C7CDD38A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99579" y="3581871"/>
            <a:ext cx="258356" cy="1790117"/>
          </a:xfrm>
          <a:prstGeom prst="rect">
            <a:avLst/>
          </a:prstGeom>
        </p:spPr>
      </p:pic>
      <p:pic>
        <p:nvPicPr>
          <p:cNvPr id="230" name="Image 7" descr=" ">
            <a:extLst>
              <a:ext uri="{FF2B5EF4-FFF2-40B4-BE49-F238E27FC236}">
                <a16:creationId xmlns:a16="http://schemas.microsoft.com/office/drawing/2014/main" id="{BB9D52C3-337F-883F-6A2C-AE6B62786F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055368" y="3187006"/>
            <a:ext cx="366212" cy="1413731"/>
          </a:xfrm>
          <a:prstGeom prst="rect">
            <a:avLst/>
          </a:prstGeom>
        </p:spPr>
      </p:pic>
      <p:pic>
        <p:nvPicPr>
          <p:cNvPr id="231" name="Image 8" descr=" ">
            <a:extLst>
              <a:ext uri="{FF2B5EF4-FFF2-40B4-BE49-F238E27FC236}">
                <a16:creationId xmlns:a16="http://schemas.microsoft.com/office/drawing/2014/main" id="{5C6918FF-EEC0-2E69-9FF3-907D2A1EA1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31462" y="3411405"/>
            <a:ext cx="263691" cy="983103"/>
          </a:xfrm>
          <a:prstGeom prst="rect">
            <a:avLst/>
          </a:prstGeom>
        </p:spPr>
      </p:pic>
      <p:pic>
        <p:nvPicPr>
          <p:cNvPr id="232" name="Image 9" descr=" ">
            <a:extLst>
              <a:ext uri="{FF2B5EF4-FFF2-40B4-BE49-F238E27FC236}">
                <a16:creationId xmlns:a16="http://schemas.microsoft.com/office/drawing/2014/main" id="{4DE66EAF-09D4-381B-2A70-AE94EB7F76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94475" y="3543337"/>
            <a:ext cx="246988" cy="1681063"/>
          </a:xfrm>
          <a:prstGeom prst="rect">
            <a:avLst/>
          </a:prstGeom>
        </p:spPr>
      </p:pic>
      <p:pic>
        <p:nvPicPr>
          <p:cNvPr id="233" name="Image 10" descr=" ">
            <a:extLst>
              <a:ext uri="{FF2B5EF4-FFF2-40B4-BE49-F238E27FC236}">
                <a16:creationId xmlns:a16="http://schemas.microsoft.com/office/drawing/2014/main" id="{3D232001-B7AA-F27F-2779-96AB9E49C6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373213" y="2492141"/>
            <a:ext cx="225412" cy="1919392"/>
          </a:xfrm>
          <a:prstGeom prst="rect">
            <a:avLst/>
          </a:prstGeom>
        </p:spPr>
      </p:pic>
      <p:pic>
        <p:nvPicPr>
          <p:cNvPr id="234" name="Image 11" descr=" ">
            <a:extLst>
              <a:ext uri="{FF2B5EF4-FFF2-40B4-BE49-F238E27FC236}">
                <a16:creationId xmlns:a16="http://schemas.microsoft.com/office/drawing/2014/main" id="{45112800-02F5-83C8-AF04-E6059CDF3B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526098" y="3394381"/>
            <a:ext cx="2398408" cy="1691576"/>
          </a:xfrm>
          <a:prstGeom prst="rect">
            <a:avLst/>
          </a:prstGeom>
        </p:spPr>
      </p:pic>
      <p:sp>
        <p:nvSpPr>
          <p:cNvPr id="235" name="Text 10">
            <a:extLst>
              <a:ext uri="{FF2B5EF4-FFF2-40B4-BE49-F238E27FC236}">
                <a16:creationId xmlns:a16="http://schemas.microsoft.com/office/drawing/2014/main" id="{FA7A3DFB-EC94-7454-8450-E1EB47DD302E}"/>
              </a:ext>
            </a:extLst>
          </p:cNvPr>
          <p:cNvSpPr/>
          <p:nvPr/>
        </p:nvSpPr>
        <p:spPr>
          <a:xfrm>
            <a:off x="8625191" y="5492520"/>
            <a:ext cx="1207867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event: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ATW</a:t>
            </a:r>
            <a:endParaRPr lang="en-US" sz="1608" dirty="0"/>
          </a:p>
        </p:txBody>
      </p:sp>
      <p:sp>
        <p:nvSpPr>
          <p:cNvPr id="236" name="Text 11">
            <a:extLst>
              <a:ext uri="{FF2B5EF4-FFF2-40B4-BE49-F238E27FC236}">
                <a16:creationId xmlns:a16="http://schemas.microsoft.com/office/drawing/2014/main" id="{758282EA-E6BD-A495-5677-846A268A5A93}"/>
              </a:ext>
            </a:extLst>
          </p:cNvPr>
          <p:cNvSpPr/>
          <p:nvPr/>
        </p:nvSpPr>
        <p:spPr>
          <a:xfrm>
            <a:off x="8718760" y="3849759"/>
            <a:ext cx="995214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event: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SR</a:t>
            </a:r>
            <a:endParaRPr lang="en-US" sz="1608" dirty="0"/>
          </a:p>
        </p:txBody>
      </p:sp>
      <p:sp>
        <p:nvSpPr>
          <p:cNvPr id="237" name="Text 12">
            <a:extLst>
              <a:ext uri="{FF2B5EF4-FFF2-40B4-BE49-F238E27FC236}">
                <a16:creationId xmlns:a16="http://schemas.microsoft.com/office/drawing/2014/main" id="{4D5E8EA1-EBC7-F366-7186-90C5E537974A}"/>
              </a:ext>
            </a:extLst>
          </p:cNvPr>
          <p:cNvSpPr/>
          <p:nvPr/>
        </p:nvSpPr>
        <p:spPr>
          <a:xfrm>
            <a:off x="3700157" y="3849759"/>
            <a:ext cx="1216374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event: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CAM</a:t>
            </a:r>
            <a:endParaRPr lang="en-US" sz="1608" dirty="0"/>
          </a:p>
        </p:txBody>
      </p:sp>
      <p:sp>
        <p:nvSpPr>
          <p:cNvPr id="238" name="Text 13">
            <a:extLst>
              <a:ext uri="{FF2B5EF4-FFF2-40B4-BE49-F238E27FC236}">
                <a16:creationId xmlns:a16="http://schemas.microsoft.com/office/drawing/2014/main" id="{A6C25459-C061-9E0D-18DD-6B35AF5FFE76}"/>
              </a:ext>
            </a:extLst>
          </p:cNvPr>
          <p:cNvSpPr/>
          <p:nvPr/>
        </p:nvSpPr>
        <p:spPr>
          <a:xfrm>
            <a:off x="7383301" y="5492520"/>
            <a:ext cx="1114301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timer: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8ms</a:t>
            </a:r>
            <a:endParaRPr lang="en-US" sz="1608" dirty="0"/>
          </a:p>
        </p:txBody>
      </p:sp>
      <p:sp>
        <p:nvSpPr>
          <p:cNvPr id="239" name="Text 14">
            <a:extLst>
              <a:ext uri="{FF2B5EF4-FFF2-40B4-BE49-F238E27FC236}">
                <a16:creationId xmlns:a16="http://schemas.microsoft.com/office/drawing/2014/main" id="{D345827E-1CA4-7335-B1A7-0DFB7722FBA6}"/>
              </a:ext>
            </a:extLst>
          </p:cNvPr>
          <p:cNvSpPr/>
          <p:nvPr/>
        </p:nvSpPr>
        <p:spPr>
          <a:xfrm>
            <a:off x="1258904" y="5475496"/>
            <a:ext cx="1114301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timer: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2ms</a:t>
            </a:r>
            <a:endParaRPr lang="en-US" sz="1608" dirty="0"/>
          </a:p>
        </p:txBody>
      </p:sp>
      <p:sp>
        <p:nvSpPr>
          <p:cNvPr id="240" name="Text 15">
            <a:extLst>
              <a:ext uri="{FF2B5EF4-FFF2-40B4-BE49-F238E27FC236}">
                <a16:creationId xmlns:a16="http://schemas.microsoft.com/office/drawing/2014/main" id="{04975681-420A-CDAA-3D0F-156DF0BF1C2D}"/>
              </a:ext>
            </a:extLst>
          </p:cNvPr>
          <p:cNvSpPr/>
          <p:nvPr/>
        </p:nvSpPr>
        <p:spPr>
          <a:xfrm>
            <a:off x="7383301" y="3849759"/>
            <a:ext cx="1114301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timer: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8ms</a:t>
            </a:r>
            <a:endParaRPr lang="en-US" sz="1608" dirty="0"/>
          </a:p>
        </p:txBody>
      </p:sp>
      <p:sp>
        <p:nvSpPr>
          <p:cNvPr id="241" name="Text 16">
            <a:extLst>
              <a:ext uri="{FF2B5EF4-FFF2-40B4-BE49-F238E27FC236}">
                <a16:creationId xmlns:a16="http://schemas.microsoft.com/office/drawing/2014/main" id="{B338815F-8CF0-3572-73A9-CA29D18B9981}"/>
              </a:ext>
            </a:extLst>
          </p:cNvPr>
          <p:cNvSpPr/>
          <p:nvPr/>
        </p:nvSpPr>
        <p:spPr>
          <a:xfrm>
            <a:off x="11049432" y="4683906"/>
            <a:ext cx="1114301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timer: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8ms</a:t>
            </a:r>
            <a:endParaRPr lang="en-US" sz="1608" dirty="0"/>
          </a:p>
        </p:txBody>
      </p:sp>
      <p:sp>
        <p:nvSpPr>
          <p:cNvPr id="242" name="Text 17">
            <a:extLst>
              <a:ext uri="{FF2B5EF4-FFF2-40B4-BE49-F238E27FC236}">
                <a16:creationId xmlns:a16="http://schemas.microsoft.com/office/drawing/2014/main" id="{FEBC2CB0-1703-AAF2-111D-D86712C20096}"/>
              </a:ext>
            </a:extLst>
          </p:cNvPr>
          <p:cNvSpPr/>
          <p:nvPr/>
        </p:nvSpPr>
        <p:spPr>
          <a:xfrm>
            <a:off x="1207867" y="3858269"/>
            <a:ext cx="1250397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timer: 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50ms</a:t>
            </a:r>
            <a:endParaRPr lang="en-US" sz="1608" dirty="0"/>
          </a:p>
        </p:txBody>
      </p:sp>
      <p:sp>
        <p:nvSpPr>
          <p:cNvPr id="243" name="Text 18">
            <a:extLst>
              <a:ext uri="{FF2B5EF4-FFF2-40B4-BE49-F238E27FC236}">
                <a16:creationId xmlns:a16="http://schemas.microsoft.com/office/drawing/2014/main" id="{E6D5876D-D2BE-89E9-68B9-9892687E3A05}"/>
              </a:ext>
            </a:extLst>
          </p:cNvPr>
          <p:cNvSpPr/>
          <p:nvPr/>
        </p:nvSpPr>
        <p:spPr>
          <a:xfrm>
            <a:off x="3734181" y="5492520"/>
            <a:ext cx="1105795" cy="314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event:</a:t>
            </a:r>
            <a:r>
              <a:rPr lang="en-US" sz="1608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IMU</a:t>
            </a:r>
            <a:endParaRPr lang="en-US" sz="1608" dirty="0"/>
          </a:p>
        </p:txBody>
      </p:sp>
      <p:sp>
        <p:nvSpPr>
          <p:cNvPr id="244" name="Shape 19">
            <a:extLst>
              <a:ext uri="{FF2B5EF4-FFF2-40B4-BE49-F238E27FC236}">
                <a16:creationId xmlns:a16="http://schemas.microsoft.com/office/drawing/2014/main" id="{460F2824-7FFD-08B8-25AE-F446C704E13E}"/>
              </a:ext>
            </a:extLst>
          </p:cNvPr>
          <p:cNvSpPr/>
          <p:nvPr/>
        </p:nvSpPr>
        <p:spPr>
          <a:xfrm>
            <a:off x="6234977" y="2939007"/>
            <a:ext cx="850610" cy="851171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245" name="Text 20">
            <a:extLst>
              <a:ext uri="{FF2B5EF4-FFF2-40B4-BE49-F238E27FC236}">
                <a16:creationId xmlns:a16="http://schemas.microsoft.com/office/drawing/2014/main" id="{5D00E6DE-50DB-CAE2-4C24-58F256596F4F}"/>
              </a:ext>
            </a:extLst>
          </p:cNvPr>
          <p:cNvSpPr/>
          <p:nvPr/>
        </p:nvSpPr>
        <p:spPr>
          <a:xfrm>
            <a:off x="6203789" y="3100728"/>
            <a:ext cx="921495" cy="658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Fused</a:t>
            </a:r>
            <a:endParaRPr lang="en-US" sz="1876" dirty="0"/>
          </a:p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Pose</a:t>
            </a:r>
            <a:endParaRPr lang="en-US" sz="1876" dirty="0"/>
          </a:p>
        </p:txBody>
      </p:sp>
      <p:pic>
        <p:nvPicPr>
          <p:cNvPr id="246" name="Image 12" descr=" ">
            <a:extLst>
              <a:ext uri="{FF2B5EF4-FFF2-40B4-BE49-F238E27FC236}">
                <a16:creationId xmlns:a16="http://schemas.microsoft.com/office/drawing/2014/main" id="{4B695210-1C05-DA5F-4879-342457737E6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659217" y="4900956"/>
            <a:ext cx="1103760" cy="602448"/>
          </a:xfrm>
          <a:prstGeom prst="rect">
            <a:avLst/>
          </a:prstGeom>
        </p:spPr>
      </p:pic>
      <p:sp>
        <p:nvSpPr>
          <p:cNvPr id="247" name="Text 21">
            <a:extLst>
              <a:ext uri="{FF2B5EF4-FFF2-40B4-BE49-F238E27FC236}">
                <a16:creationId xmlns:a16="http://schemas.microsoft.com/office/drawing/2014/main" id="{7111FDCA-FD66-2592-542C-F577DA7ED529}"/>
              </a:ext>
            </a:extLst>
          </p:cNvPr>
          <p:cNvSpPr/>
          <p:nvPr/>
        </p:nvSpPr>
        <p:spPr>
          <a:xfrm>
            <a:off x="8727265" y="5058423"/>
            <a:ext cx="969697" cy="357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010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ATWR</a:t>
            </a:r>
            <a:endParaRPr lang="en-US" sz="2010" dirty="0"/>
          </a:p>
        </p:txBody>
      </p:sp>
      <p:pic>
        <p:nvPicPr>
          <p:cNvPr id="248" name="Image 13" descr=" ">
            <a:extLst>
              <a:ext uri="{FF2B5EF4-FFF2-40B4-BE49-F238E27FC236}">
                <a16:creationId xmlns:a16="http://schemas.microsoft.com/office/drawing/2014/main" id="{DB131FE1-F8B7-D67C-200B-8C1A0A45D62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659217" y="4079576"/>
            <a:ext cx="1103760" cy="602448"/>
          </a:xfrm>
          <a:prstGeom prst="rect">
            <a:avLst/>
          </a:prstGeom>
        </p:spPr>
      </p:pic>
      <p:sp>
        <p:nvSpPr>
          <p:cNvPr id="249" name="Text 22">
            <a:extLst>
              <a:ext uri="{FF2B5EF4-FFF2-40B4-BE49-F238E27FC236}">
                <a16:creationId xmlns:a16="http://schemas.microsoft.com/office/drawing/2014/main" id="{86B49305-B423-AEBD-F413-7F04CE5D39AE}"/>
              </a:ext>
            </a:extLst>
          </p:cNvPr>
          <p:cNvSpPr/>
          <p:nvPr/>
        </p:nvSpPr>
        <p:spPr>
          <a:xfrm>
            <a:off x="8727265" y="4237043"/>
            <a:ext cx="969697" cy="357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010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SRR</a:t>
            </a:r>
            <a:endParaRPr lang="en-US" sz="2010" dirty="0"/>
          </a:p>
        </p:txBody>
      </p:sp>
      <p:pic>
        <p:nvPicPr>
          <p:cNvPr id="250" name="Image 14" descr=" ">
            <a:extLst>
              <a:ext uri="{FF2B5EF4-FFF2-40B4-BE49-F238E27FC236}">
                <a16:creationId xmlns:a16="http://schemas.microsoft.com/office/drawing/2014/main" id="{18E27CDF-F0B5-8F57-DD8F-7D7EAB268FE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831467" y="3354479"/>
            <a:ext cx="1403508" cy="1811091"/>
          </a:xfrm>
          <a:prstGeom prst="rect">
            <a:avLst/>
          </a:prstGeom>
        </p:spPr>
      </p:pic>
      <p:pic>
        <p:nvPicPr>
          <p:cNvPr id="251" name="Image 15" descr=" ">
            <a:extLst>
              <a:ext uri="{FF2B5EF4-FFF2-40B4-BE49-F238E27FC236}">
                <a16:creationId xmlns:a16="http://schemas.microsoft.com/office/drawing/2014/main" id="{FDD4A827-A4A9-FFB1-1FE8-2CB3C16870F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835711" y="3568048"/>
            <a:ext cx="1450291" cy="1711681"/>
          </a:xfrm>
          <a:prstGeom prst="rect">
            <a:avLst/>
          </a:prstGeom>
        </p:spPr>
      </p:pic>
      <p:pic>
        <p:nvPicPr>
          <p:cNvPr id="252" name="Image 16" descr=" ">
            <a:extLst>
              <a:ext uri="{FF2B5EF4-FFF2-40B4-BE49-F238E27FC236}">
                <a16:creationId xmlns:a16="http://schemas.microsoft.com/office/drawing/2014/main" id="{65529EDE-6F96-6F8B-F32F-0EA7A1C91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929" y="4071066"/>
            <a:ext cx="1097287" cy="612843"/>
          </a:xfrm>
          <a:prstGeom prst="rect">
            <a:avLst/>
          </a:prstGeom>
        </p:spPr>
      </p:pic>
      <p:sp>
        <p:nvSpPr>
          <p:cNvPr id="253" name="Shape 23">
            <a:extLst>
              <a:ext uri="{FF2B5EF4-FFF2-40B4-BE49-F238E27FC236}">
                <a16:creationId xmlns:a16="http://schemas.microsoft.com/office/drawing/2014/main" id="{088AE3A5-76CE-13E6-BE12-7390950B1137}"/>
              </a:ext>
            </a:extLst>
          </p:cNvPr>
          <p:cNvSpPr/>
          <p:nvPr/>
        </p:nvSpPr>
        <p:spPr>
          <a:xfrm>
            <a:off x="1292929" y="4071066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D9D9D9">
              <a:alpha val="100000"/>
            </a:srgbClr>
          </a:solidFill>
          <a:ln/>
        </p:spPr>
        <p:txBody>
          <a:bodyPr/>
          <a:lstStyle/>
          <a:p>
            <a:endParaRPr lang="en-US" sz="1206"/>
          </a:p>
        </p:txBody>
      </p:sp>
      <p:sp>
        <p:nvSpPr>
          <p:cNvPr id="254" name="Text 24">
            <a:extLst>
              <a:ext uri="{FF2B5EF4-FFF2-40B4-BE49-F238E27FC236}">
                <a16:creationId xmlns:a16="http://schemas.microsoft.com/office/drawing/2014/main" id="{FCDDE96C-9F9E-8CC6-9109-EE39227FE651}"/>
              </a:ext>
            </a:extLst>
          </p:cNvPr>
          <p:cNvSpPr/>
          <p:nvPr/>
        </p:nvSpPr>
        <p:spPr>
          <a:xfrm>
            <a:off x="1477227" y="4207252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CAM</a:t>
            </a:r>
            <a:endParaRPr lang="en-US" sz="2144" dirty="0"/>
          </a:p>
        </p:txBody>
      </p:sp>
      <p:pic>
        <p:nvPicPr>
          <p:cNvPr id="255" name="Image 17" descr=" ">
            <a:extLst>
              <a:ext uri="{FF2B5EF4-FFF2-40B4-BE49-F238E27FC236}">
                <a16:creationId xmlns:a16="http://schemas.microsoft.com/office/drawing/2014/main" id="{992AE593-9E81-0569-856E-3EB48A238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929" y="4888189"/>
            <a:ext cx="1097287" cy="612843"/>
          </a:xfrm>
          <a:prstGeom prst="rect">
            <a:avLst/>
          </a:prstGeom>
        </p:spPr>
      </p:pic>
      <p:sp>
        <p:nvSpPr>
          <p:cNvPr id="256" name="Shape 25">
            <a:extLst>
              <a:ext uri="{FF2B5EF4-FFF2-40B4-BE49-F238E27FC236}">
                <a16:creationId xmlns:a16="http://schemas.microsoft.com/office/drawing/2014/main" id="{342FBFEB-EFFF-A7CA-A3DF-E88C37BB8214}"/>
              </a:ext>
            </a:extLst>
          </p:cNvPr>
          <p:cNvSpPr/>
          <p:nvPr/>
        </p:nvSpPr>
        <p:spPr>
          <a:xfrm>
            <a:off x="1292929" y="4888189"/>
            <a:ext cx="1097287" cy="612843"/>
          </a:xfrm>
          <a:prstGeom prst="roundRect">
            <a:avLst>
              <a:gd name="adj" fmla="val 20989"/>
            </a:avLst>
          </a:prstGeom>
          <a:solidFill>
            <a:srgbClr val="5B5B5B">
              <a:alpha val="100000"/>
            </a:srgbClr>
          </a:solidFill>
          <a:ln/>
        </p:spPr>
        <p:txBody>
          <a:bodyPr/>
          <a:lstStyle/>
          <a:p>
            <a:endParaRPr lang="en-US" sz="1206"/>
          </a:p>
        </p:txBody>
      </p:sp>
      <p:sp>
        <p:nvSpPr>
          <p:cNvPr id="257" name="Text 26">
            <a:extLst>
              <a:ext uri="{FF2B5EF4-FFF2-40B4-BE49-F238E27FC236}">
                <a16:creationId xmlns:a16="http://schemas.microsoft.com/office/drawing/2014/main" id="{345DE6BE-E5FE-0597-BD98-5BBB970E304D}"/>
              </a:ext>
            </a:extLst>
          </p:cNvPr>
          <p:cNvSpPr/>
          <p:nvPr/>
        </p:nvSpPr>
        <p:spPr>
          <a:xfrm>
            <a:off x="1477227" y="5024375"/>
            <a:ext cx="720185" cy="422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144" dirty="0">
                <a:solidFill>
                  <a:srgbClr val="FFFFFF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IMU</a:t>
            </a:r>
            <a:endParaRPr lang="en-US" sz="2144" dirty="0"/>
          </a:p>
        </p:txBody>
      </p:sp>
      <p:sp>
        <p:nvSpPr>
          <p:cNvPr id="258" name="Shape 27">
            <a:extLst>
              <a:ext uri="{FF2B5EF4-FFF2-40B4-BE49-F238E27FC236}">
                <a16:creationId xmlns:a16="http://schemas.microsoft.com/office/drawing/2014/main" id="{E2921044-2BCE-AE7A-ECFE-AD2C3F484BF3}"/>
              </a:ext>
            </a:extLst>
          </p:cNvPr>
          <p:cNvSpPr/>
          <p:nvPr/>
        </p:nvSpPr>
        <p:spPr>
          <a:xfrm>
            <a:off x="10028699" y="2939007"/>
            <a:ext cx="850610" cy="851171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259" name="Text 28">
            <a:extLst>
              <a:ext uri="{FF2B5EF4-FFF2-40B4-BE49-F238E27FC236}">
                <a16:creationId xmlns:a16="http://schemas.microsoft.com/office/drawing/2014/main" id="{4B04C692-F9D2-9910-BFAE-1C6061E685B1}"/>
              </a:ext>
            </a:extLst>
          </p:cNvPr>
          <p:cNvSpPr/>
          <p:nvPr/>
        </p:nvSpPr>
        <p:spPr>
          <a:xfrm>
            <a:off x="9997511" y="3219892"/>
            <a:ext cx="921495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Frame</a:t>
            </a:r>
            <a:endParaRPr lang="en-US" sz="1876" dirty="0"/>
          </a:p>
        </p:txBody>
      </p:sp>
      <p:pic>
        <p:nvPicPr>
          <p:cNvPr id="260" name="Image 18" descr=" ">
            <a:extLst>
              <a:ext uri="{FF2B5EF4-FFF2-40B4-BE49-F238E27FC236}">
                <a16:creationId xmlns:a16="http://schemas.microsoft.com/office/drawing/2014/main" id="{67A8C96F-23F8-EA21-69D3-FE56F2026BF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9760758" y="3551225"/>
            <a:ext cx="335990" cy="1754036"/>
          </a:xfrm>
          <a:prstGeom prst="rect">
            <a:avLst/>
          </a:prstGeom>
        </p:spPr>
      </p:pic>
      <p:pic>
        <p:nvPicPr>
          <p:cNvPr id="261" name="Image 19" descr=" ">
            <a:extLst>
              <a:ext uri="{FF2B5EF4-FFF2-40B4-BE49-F238E27FC236}">
                <a16:creationId xmlns:a16="http://schemas.microsoft.com/office/drawing/2014/main" id="{4475CA72-4F56-350D-F417-98E0EEF9194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760753" y="3350107"/>
            <a:ext cx="280702" cy="1793431"/>
          </a:xfrm>
          <a:prstGeom prst="rect">
            <a:avLst/>
          </a:prstGeom>
        </p:spPr>
      </p:pic>
      <p:pic>
        <p:nvPicPr>
          <p:cNvPr id="262" name="Image 20" descr=" ">
            <a:extLst>
              <a:ext uri="{FF2B5EF4-FFF2-40B4-BE49-F238E27FC236}">
                <a16:creationId xmlns:a16="http://schemas.microsoft.com/office/drawing/2014/main" id="{7E030A36-C5AB-25D4-DDC5-4B112983AF4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9760749" y="3129583"/>
            <a:ext cx="310471" cy="1294716"/>
          </a:xfrm>
          <a:prstGeom prst="rect">
            <a:avLst/>
          </a:prstGeom>
        </p:spPr>
      </p:pic>
      <p:pic>
        <p:nvPicPr>
          <p:cNvPr id="263" name="Image 21" descr=" ">
            <a:extLst>
              <a:ext uri="{FF2B5EF4-FFF2-40B4-BE49-F238E27FC236}">
                <a16:creationId xmlns:a16="http://schemas.microsoft.com/office/drawing/2014/main" id="{04A9A7F9-32EE-56AA-1115-79939FCA2E3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7198423" y="3185844"/>
            <a:ext cx="3863784" cy="1887521"/>
          </a:xfrm>
          <a:prstGeom prst="rect">
            <a:avLst/>
          </a:prstGeom>
        </p:spPr>
      </p:pic>
      <p:pic>
        <p:nvPicPr>
          <p:cNvPr id="264" name="Image 22" descr=" ">
            <a:extLst>
              <a:ext uri="{FF2B5EF4-FFF2-40B4-BE49-F238E27FC236}">
                <a16:creationId xmlns:a16="http://schemas.microsoft.com/office/drawing/2014/main" id="{6E78A8F5-01F0-50C2-B2E0-CEB7AB6A25B3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514612" y="4303772"/>
            <a:ext cx="148858" cy="147427"/>
          </a:xfrm>
          <a:prstGeom prst="rect">
            <a:avLst/>
          </a:prstGeom>
        </p:spPr>
      </p:pic>
      <p:pic>
        <p:nvPicPr>
          <p:cNvPr id="265" name="Image 23" descr=" ">
            <a:extLst>
              <a:ext uri="{FF2B5EF4-FFF2-40B4-BE49-F238E27FC236}">
                <a16:creationId xmlns:a16="http://schemas.microsoft.com/office/drawing/2014/main" id="{9F6577BF-EE96-414E-8411-13A695E7A83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514612" y="5044291"/>
            <a:ext cx="148858" cy="147427"/>
          </a:xfrm>
          <a:prstGeom prst="rect">
            <a:avLst/>
          </a:prstGeom>
        </p:spPr>
      </p:pic>
      <p:pic>
        <p:nvPicPr>
          <p:cNvPr id="266" name="Image 24" descr=" ">
            <a:extLst>
              <a:ext uri="{FF2B5EF4-FFF2-40B4-BE49-F238E27FC236}">
                <a16:creationId xmlns:a16="http://schemas.microsoft.com/office/drawing/2014/main" id="{E9F442E4-2CAF-38FD-ADAA-A6207A5EA10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8514613" y="5257084"/>
            <a:ext cx="153109" cy="147427"/>
          </a:xfrm>
          <a:prstGeom prst="rect">
            <a:avLst/>
          </a:prstGeom>
        </p:spPr>
      </p:pic>
      <p:sp>
        <p:nvSpPr>
          <p:cNvPr id="267" name="Shape 29">
            <a:extLst>
              <a:ext uri="{FF2B5EF4-FFF2-40B4-BE49-F238E27FC236}">
                <a16:creationId xmlns:a16="http://schemas.microsoft.com/office/drawing/2014/main" id="{445DA81B-EF6F-F7B1-3857-97DFDB8C6F5E}"/>
              </a:ext>
            </a:extLst>
          </p:cNvPr>
          <p:cNvSpPr/>
          <p:nvPr/>
        </p:nvSpPr>
        <p:spPr>
          <a:xfrm>
            <a:off x="2585857" y="2181463"/>
            <a:ext cx="782561" cy="783078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268" name="Text 30">
            <a:extLst>
              <a:ext uri="{FF2B5EF4-FFF2-40B4-BE49-F238E27FC236}">
                <a16:creationId xmlns:a16="http://schemas.microsoft.com/office/drawing/2014/main" id="{64C9E236-A514-BBCA-39B5-27DC05165B60}"/>
              </a:ext>
            </a:extLst>
          </p:cNvPr>
          <p:cNvSpPr/>
          <p:nvPr/>
        </p:nvSpPr>
        <p:spPr>
          <a:xfrm>
            <a:off x="2537657" y="2402767"/>
            <a:ext cx="921495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Image</a:t>
            </a:r>
            <a:endParaRPr lang="en-US" sz="1876" dirty="0"/>
          </a:p>
        </p:txBody>
      </p:sp>
      <p:sp>
        <p:nvSpPr>
          <p:cNvPr id="269" name="Shape 31">
            <a:extLst>
              <a:ext uri="{FF2B5EF4-FFF2-40B4-BE49-F238E27FC236}">
                <a16:creationId xmlns:a16="http://schemas.microsoft.com/office/drawing/2014/main" id="{F349F939-B97A-4137-DA60-0DECC159FFAB}"/>
              </a:ext>
            </a:extLst>
          </p:cNvPr>
          <p:cNvSpPr/>
          <p:nvPr/>
        </p:nvSpPr>
        <p:spPr>
          <a:xfrm>
            <a:off x="2585857" y="3007100"/>
            <a:ext cx="782561" cy="783078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270" name="Text 32">
            <a:extLst>
              <a:ext uri="{FF2B5EF4-FFF2-40B4-BE49-F238E27FC236}">
                <a16:creationId xmlns:a16="http://schemas.microsoft.com/office/drawing/2014/main" id="{932705A2-A62E-A99B-5BF1-F7B4C200F79B}"/>
              </a:ext>
            </a:extLst>
          </p:cNvPr>
          <p:cNvSpPr/>
          <p:nvPr/>
        </p:nvSpPr>
        <p:spPr>
          <a:xfrm>
            <a:off x="2588693" y="3228405"/>
            <a:ext cx="810915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Inertia</a:t>
            </a:r>
            <a:endParaRPr lang="en-US" sz="1876" dirty="0"/>
          </a:p>
        </p:txBody>
      </p:sp>
      <p:sp>
        <p:nvSpPr>
          <p:cNvPr id="271" name="Text 33">
            <a:extLst>
              <a:ext uri="{FF2B5EF4-FFF2-40B4-BE49-F238E27FC236}">
                <a16:creationId xmlns:a16="http://schemas.microsoft.com/office/drawing/2014/main" id="{50BACC5F-956A-CF7C-A28C-2FCAF553152C}"/>
              </a:ext>
            </a:extLst>
          </p:cNvPr>
          <p:cNvSpPr/>
          <p:nvPr/>
        </p:nvSpPr>
        <p:spPr>
          <a:xfrm>
            <a:off x="1295764" y="5764894"/>
            <a:ext cx="1040579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Sensors</a:t>
            </a:r>
            <a:endParaRPr lang="en-US" sz="1876" dirty="0"/>
          </a:p>
        </p:txBody>
      </p:sp>
      <p:sp>
        <p:nvSpPr>
          <p:cNvPr id="272" name="Text 34">
            <a:extLst>
              <a:ext uri="{FF2B5EF4-FFF2-40B4-BE49-F238E27FC236}">
                <a16:creationId xmlns:a16="http://schemas.microsoft.com/office/drawing/2014/main" id="{63F017D6-423C-24CC-B64F-85D66AC8CCCA}"/>
              </a:ext>
            </a:extLst>
          </p:cNvPr>
          <p:cNvSpPr/>
          <p:nvPr/>
        </p:nvSpPr>
        <p:spPr>
          <a:xfrm>
            <a:off x="70885" y="5764894"/>
            <a:ext cx="895977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Motion</a:t>
            </a:r>
            <a:endParaRPr lang="en-US" sz="1876" dirty="0"/>
          </a:p>
        </p:txBody>
      </p:sp>
      <p:sp>
        <p:nvSpPr>
          <p:cNvPr id="273" name="Text 35">
            <a:extLst>
              <a:ext uri="{FF2B5EF4-FFF2-40B4-BE49-F238E27FC236}">
                <a16:creationId xmlns:a16="http://schemas.microsoft.com/office/drawing/2014/main" id="{0FCDC23A-6621-EBE5-5734-20816C25DA06}"/>
              </a:ext>
            </a:extLst>
          </p:cNvPr>
          <p:cNvSpPr/>
          <p:nvPr/>
        </p:nvSpPr>
        <p:spPr>
          <a:xfrm>
            <a:off x="3643450" y="5764894"/>
            <a:ext cx="1355307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Perception</a:t>
            </a:r>
            <a:endParaRPr lang="en-US" sz="1876" dirty="0"/>
          </a:p>
        </p:txBody>
      </p:sp>
      <p:sp>
        <p:nvSpPr>
          <p:cNvPr id="274" name="Text 36">
            <a:extLst>
              <a:ext uri="{FF2B5EF4-FFF2-40B4-BE49-F238E27FC236}">
                <a16:creationId xmlns:a16="http://schemas.microsoft.com/office/drawing/2014/main" id="{275A7FA3-9EC7-1AA2-B03C-84E996282CB4}"/>
              </a:ext>
            </a:extLst>
          </p:cNvPr>
          <p:cNvSpPr/>
          <p:nvPr/>
        </p:nvSpPr>
        <p:spPr>
          <a:xfrm>
            <a:off x="7709369" y="5764894"/>
            <a:ext cx="1601984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Visualization</a:t>
            </a:r>
            <a:endParaRPr lang="en-US" sz="1876" dirty="0"/>
          </a:p>
        </p:txBody>
      </p:sp>
      <p:sp>
        <p:nvSpPr>
          <p:cNvPr id="275" name="Text 37">
            <a:extLst>
              <a:ext uri="{FF2B5EF4-FFF2-40B4-BE49-F238E27FC236}">
                <a16:creationId xmlns:a16="http://schemas.microsoft.com/office/drawing/2014/main" id="{B80DF618-BBFC-2425-6171-C55577A1B378}"/>
              </a:ext>
            </a:extLst>
          </p:cNvPr>
          <p:cNvSpPr/>
          <p:nvPr/>
        </p:nvSpPr>
        <p:spPr>
          <a:xfrm>
            <a:off x="11213884" y="5764894"/>
            <a:ext cx="947013" cy="368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Display</a:t>
            </a:r>
            <a:endParaRPr lang="en-US" sz="1876" dirty="0"/>
          </a:p>
        </p:txBody>
      </p:sp>
      <p:pic>
        <p:nvPicPr>
          <p:cNvPr id="276" name="Image 25" descr=" ">
            <a:extLst>
              <a:ext uri="{FF2B5EF4-FFF2-40B4-BE49-F238E27FC236}">
                <a16:creationId xmlns:a16="http://schemas.microsoft.com/office/drawing/2014/main" id="{2CCA0867-C190-9197-F952-2B85AD851636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95641" y="3951900"/>
            <a:ext cx="586922" cy="987359"/>
          </a:xfrm>
          <a:prstGeom prst="rect">
            <a:avLst/>
          </a:prstGeom>
        </p:spPr>
      </p:pic>
      <p:pic>
        <p:nvPicPr>
          <p:cNvPr id="277" name="Image 26" descr=" ">
            <a:extLst>
              <a:ext uri="{FF2B5EF4-FFF2-40B4-BE49-F238E27FC236}">
                <a16:creationId xmlns:a16="http://schemas.microsoft.com/office/drawing/2014/main" id="{E81C99EB-B8BD-1616-DD34-A9F057EF1D1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34024" y="4037016"/>
            <a:ext cx="586922" cy="987359"/>
          </a:xfrm>
          <a:prstGeom prst="rect">
            <a:avLst/>
          </a:prstGeom>
        </p:spPr>
      </p:pic>
      <p:pic>
        <p:nvPicPr>
          <p:cNvPr id="278" name="Image 27" descr=" ">
            <a:extLst>
              <a:ext uri="{FF2B5EF4-FFF2-40B4-BE49-F238E27FC236}">
                <a16:creationId xmlns:a16="http://schemas.microsoft.com/office/drawing/2014/main" id="{31A7800B-C7A6-0DD6-CA8C-D9F1373B9EA8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476342" y="5100981"/>
            <a:ext cx="170473" cy="246401"/>
          </a:xfrm>
          <a:prstGeom prst="rect">
            <a:avLst/>
          </a:prstGeom>
        </p:spPr>
      </p:pic>
      <p:pic>
        <p:nvPicPr>
          <p:cNvPr id="279" name="Image 28" descr=" ">
            <a:extLst>
              <a:ext uri="{FF2B5EF4-FFF2-40B4-BE49-F238E27FC236}">
                <a16:creationId xmlns:a16="http://schemas.microsoft.com/office/drawing/2014/main" id="{98CBE311-BB28-BA88-2938-263DDE19969E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391280" y="5194610"/>
            <a:ext cx="170473" cy="246401"/>
          </a:xfrm>
          <a:prstGeom prst="rect">
            <a:avLst/>
          </a:prstGeom>
        </p:spPr>
      </p:pic>
      <p:sp>
        <p:nvSpPr>
          <p:cNvPr id="280" name="Text 38">
            <a:extLst>
              <a:ext uri="{FF2B5EF4-FFF2-40B4-BE49-F238E27FC236}">
                <a16:creationId xmlns:a16="http://schemas.microsoft.com/office/drawing/2014/main" id="{AC08F6BB-61A0-D467-00D5-907BDC930121}"/>
              </a:ext>
            </a:extLst>
          </p:cNvPr>
          <p:cNvSpPr/>
          <p:nvPr/>
        </p:nvSpPr>
        <p:spPr>
          <a:xfrm>
            <a:off x="82227" y="5501032"/>
            <a:ext cx="873294" cy="337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742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Head</a:t>
            </a:r>
            <a:endParaRPr lang="en-US" sz="1742" dirty="0"/>
          </a:p>
        </p:txBody>
      </p:sp>
      <p:sp>
        <p:nvSpPr>
          <p:cNvPr id="281" name="Text 39">
            <a:extLst>
              <a:ext uri="{FF2B5EF4-FFF2-40B4-BE49-F238E27FC236}">
                <a16:creationId xmlns:a16="http://schemas.microsoft.com/office/drawing/2014/main" id="{BABAB639-3744-D4D2-572B-22DDE9306585}"/>
              </a:ext>
            </a:extLst>
          </p:cNvPr>
          <p:cNvSpPr/>
          <p:nvPr/>
        </p:nvSpPr>
        <p:spPr>
          <a:xfrm>
            <a:off x="201312" y="3679525"/>
            <a:ext cx="618111" cy="337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742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Body</a:t>
            </a:r>
            <a:endParaRPr lang="en-US" sz="1742" dirty="0"/>
          </a:p>
        </p:txBody>
      </p:sp>
      <p:pic>
        <p:nvPicPr>
          <p:cNvPr id="282" name="Image 29" descr=" ">
            <a:extLst>
              <a:ext uri="{FF2B5EF4-FFF2-40B4-BE49-F238E27FC236}">
                <a16:creationId xmlns:a16="http://schemas.microsoft.com/office/drawing/2014/main" id="{B7CC4485-90E3-460B-C8C4-E226225854F1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808082" y="4320796"/>
            <a:ext cx="484848" cy="147427"/>
          </a:xfrm>
          <a:prstGeom prst="rect">
            <a:avLst/>
          </a:prstGeom>
        </p:spPr>
      </p:pic>
      <p:pic>
        <p:nvPicPr>
          <p:cNvPr id="283" name="Image 30" descr=" ">
            <a:extLst>
              <a:ext uri="{FF2B5EF4-FFF2-40B4-BE49-F238E27FC236}">
                <a16:creationId xmlns:a16="http://schemas.microsoft.com/office/drawing/2014/main" id="{54991710-059D-5200-57AC-E40D7EADD1C4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808082" y="5120897"/>
            <a:ext cx="484848" cy="147427"/>
          </a:xfrm>
          <a:prstGeom prst="rect">
            <a:avLst/>
          </a:prstGeom>
        </p:spPr>
      </p:pic>
      <p:sp>
        <p:nvSpPr>
          <p:cNvPr id="284" name="Shape 40">
            <a:extLst>
              <a:ext uri="{FF2B5EF4-FFF2-40B4-BE49-F238E27FC236}">
                <a16:creationId xmlns:a16="http://schemas.microsoft.com/office/drawing/2014/main" id="{3A688AD2-B311-B9B9-3778-88D175A00F2C}"/>
              </a:ext>
            </a:extLst>
          </p:cNvPr>
          <p:cNvSpPr/>
          <p:nvPr/>
        </p:nvSpPr>
        <p:spPr>
          <a:xfrm>
            <a:off x="5044123" y="2938361"/>
            <a:ext cx="851255" cy="851815"/>
          </a:xfrm>
          <a:prstGeom prst="ellipse">
            <a:avLst/>
          </a:prstGeom>
          <a:solidFill>
            <a:srgbClr val="FFFFFF">
              <a:alpha val="100000"/>
            </a:srgbClr>
          </a:solidFill>
          <a:ln w="2540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en-US" sz="1206"/>
          </a:p>
        </p:txBody>
      </p:sp>
      <p:sp>
        <p:nvSpPr>
          <p:cNvPr id="285" name="Text 41">
            <a:extLst>
              <a:ext uri="{FF2B5EF4-FFF2-40B4-BE49-F238E27FC236}">
                <a16:creationId xmlns:a16="http://schemas.microsoft.com/office/drawing/2014/main" id="{C26A1272-CC78-E01A-8C03-A60E285B0AE3}"/>
              </a:ext>
            </a:extLst>
          </p:cNvPr>
          <p:cNvSpPr/>
          <p:nvPr/>
        </p:nvSpPr>
        <p:spPr>
          <a:xfrm>
            <a:off x="5032184" y="3066493"/>
            <a:ext cx="884380" cy="653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Raw</a:t>
            </a:r>
            <a:endParaRPr lang="en-US" sz="1876" dirty="0"/>
          </a:p>
          <a:p>
            <a:pPr algn="ctr"/>
            <a:r>
              <a:rPr lang="en-US" sz="1876" dirty="0">
                <a:solidFill>
                  <a:srgbClr val="000000">
                    <a:alpha val="100000"/>
                  </a:srgbClr>
                </a:solidFill>
                <a:latin typeface="Inter Regular" pitchFamily="34" charset="0"/>
                <a:ea typeface="Inter Regular" pitchFamily="34" charset="-122"/>
                <a:cs typeface="Inter Regular" pitchFamily="34" charset="-120"/>
              </a:rPr>
              <a:t>Pose</a:t>
            </a:r>
            <a:endParaRPr lang="en-US" sz="1876" dirty="0"/>
          </a:p>
        </p:txBody>
      </p:sp>
      <p:cxnSp>
        <p:nvCxnSpPr>
          <p:cNvPr id="286" name="Curved Connector 285">
            <a:extLst>
              <a:ext uri="{FF2B5EF4-FFF2-40B4-BE49-F238E27FC236}">
                <a16:creationId xmlns:a16="http://schemas.microsoft.com/office/drawing/2014/main" id="{1E24A7E4-EBFA-D43F-6B8B-C7C8FCC3C138}"/>
              </a:ext>
            </a:extLst>
          </p:cNvPr>
          <p:cNvCxnSpPr/>
          <p:nvPr/>
        </p:nvCxnSpPr>
        <p:spPr>
          <a:xfrm>
            <a:off x="3355657" y="2402767"/>
            <a:ext cx="4061669" cy="1974718"/>
          </a:xfrm>
          <a:prstGeom prst="curvedConnector3">
            <a:avLst>
              <a:gd name="adj1" fmla="val 99675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01858"/>
      </p:ext>
    </p:extLst>
  </p:cSld>
  <p:clrMapOvr>
    <a:masterClrMapping/>
  </p:clrMapOvr>
</p:sld>
</file>

<file path=ppt/theme/theme1.xml><?xml version="1.0" encoding="utf-8"?>
<a:theme xmlns:a="http://schemas.openxmlformats.org/drawingml/2006/main" name="RTEN_2024_2025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7658</TotalTime>
  <Words>1923</Words>
  <Application>Microsoft Macintosh PowerPoint</Application>
  <PresentationFormat>Widescreen</PresentationFormat>
  <Paragraphs>452</Paragraphs>
  <Slides>26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Inter Bold</vt:lpstr>
      <vt:lpstr>Inter Regular</vt:lpstr>
      <vt:lpstr>Aptos</vt:lpstr>
      <vt:lpstr>Aptos Light</vt:lpstr>
      <vt:lpstr>Arial</vt:lpstr>
      <vt:lpstr>Courier New</vt:lpstr>
      <vt:lpstr>Times New Roman</vt:lpstr>
      <vt:lpstr>Wingdings</vt:lpstr>
      <vt:lpstr>RTEN_2024_2025</vt:lpstr>
      <vt:lpstr>BOXR: Body and head motion Optimization framework for eXtended Reality</vt:lpstr>
      <vt:lpstr>Extended Reality (XR) </vt:lpstr>
      <vt:lpstr>XR pipeline and challenges</vt:lpstr>
      <vt:lpstr>XR Sensors</vt:lpstr>
      <vt:lpstr>User Motion</vt:lpstr>
      <vt:lpstr>State-of-the-art XR System Model: ILLIXR*</vt:lpstr>
      <vt:lpstr>Existing metric: Motion-to-Display latency (M2D) </vt:lpstr>
      <vt:lpstr>What if we only optimize M2D?</vt:lpstr>
      <vt:lpstr>Introducing: Camera-to-Display latency (C2D)</vt:lpstr>
      <vt:lpstr>Our Solution: BOXR</vt:lpstr>
      <vt:lpstr>System bottleneck</vt:lpstr>
      <vt:lpstr>System bottleneck</vt:lpstr>
      <vt:lpstr>M2D and C2D Tradeoff</vt:lpstr>
      <vt:lpstr>Simple Optimization of M2D and C2D does not work</vt:lpstr>
      <vt:lpstr>XR runtime characteristics</vt:lpstr>
      <vt:lpstr>BOXR Overview</vt:lpstr>
      <vt:lpstr>BOXR Scheduling policy: Contention-preventive</vt:lpstr>
      <vt:lpstr>BOXR Scheduling policy: Contention-preventive</vt:lpstr>
      <vt:lpstr>BOXR Scheduling policy: On-demand IMUi</vt:lpstr>
      <vt:lpstr>Runtime Adaption: Motion-Driven VIO</vt:lpstr>
      <vt:lpstr>Runtime Adaption: Scene-Dependent Foveated Render</vt:lpstr>
      <vt:lpstr>Evaluation and Baselines Setup</vt:lpstr>
      <vt:lpstr>Efficiency: Low Runtime Overhead</vt:lpstr>
      <vt:lpstr>Effectiveness: M2D and C2D Reduction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Ziliang Johnson</dc:creator>
  <cp:lastModifiedBy>Ziliang Johnson</cp:lastModifiedBy>
  <cp:revision>1009</cp:revision>
  <dcterms:created xsi:type="dcterms:W3CDTF">2024-08-30T10:15:22Z</dcterms:created>
  <dcterms:modified xsi:type="dcterms:W3CDTF">2024-12-07T06:55:25Z</dcterms:modified>
</cp:coreProperties>
</file>